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6858000" cx="12192000"/>
  <p:notesSz cx="6858000" cy="9144000"/>
  <p:embeddedFontLst>
    <p:embeddedFont>
      <p:font typeface="Century Gothic"/>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7" roundtripDataSignature="AMtx7mhhg9dlpjeJKnRp9p0WbESN6Dawt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CenturyGothic-bold.fntdata"/><Relationship Id="rId23" Type="http://schemas.openxmlformats.org/officeDocument/2006/relationships/font" Target="fonts/CenturyGothic-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CenturyGothic-boldItalic.fntdata"/><Relationship Id="rId25" Type="http://schemas.openxmlformats.org/officeDocument/2006/relationships/font" Target="fonts/CenturyGothic-italic.fntdata"/><Relationship Id="rId27"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1.png>
</file>

<file path=ppt/media/image12.jp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jpg>
</file>

<file path=ppt/media/image21.png>
</file>

<file path=ppt/media/image22.png>
</file>

<file path=ppt/media/image3.png>
</file>

<file path=ppt/media/image4.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abf9c71da1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g1abf9c71da1_2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abf9c71da1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g1abf9c71da1_2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abf9c71da1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g1abf9c71da1_2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abf9c71da1_2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abf9c71da1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abf9c71da1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g1abf9c71da1_2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adbe0fc3cc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g1adbe0fc3cc_2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1adbe0fc3cc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g1adbe0fc3cc_2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abf9c71da1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g1abf9c71da1_2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8027e05f1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g18027e05f1e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0" name="Shape 20"/>
        <p:cNvGrpSpPr/>
        <p:nvPr/>
      </p:nvGrpSpPr>
      <p:grpSpPr>
        <a:xfrm>
          <a:off x="0" y="0"/>
          <a:ext cx="0" cy="0"/>
          <a:chOff x="0" y="0"/>
          <a:chExt cx="0" cy="0"/>
        </a:xfrm>
      </p:grpSpPr>
      <p:grpSp>
        <p:nvGrpSpPr>
          <p:cNvPr id="21" name="Google Shape;21;p11"/>
          <p:cNvGrpSpPr/>
          <p:nvPr/>
        </p:nvGrpSpPr>
        <p:grpSpPr>
          <a:xfrm>
            <a:off x="-1588" y="0"/>
            <a:ext cx="12193588" cy="6861555"/>
            <a:chOff x="-1588" y="0"/>
            <a:chExt cx="12193588" cy="6861555"/>
          </a:xfrm>
        </p:grpSpPr>
        <p:sp>
          <p:nvSpPr>
            <p:cNvPr id="22" name="Google Shape;22;p1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11"/>
            <p:cNvSpPr/>
            <p:nvPr/>
          </p:nvSpPr>
          <p:spPr>
            <a:xfrm>
              <a:off x="8761412" y="1828800"/>
              <a:ext cx="2819400" cy="2819400"/>
            </a:xfrm>
            <a:prstGeom prst="ellipse">
              <a:avLst/>
            </a:prstGeom>
            <a:gradFill>
              <a:gsLst>
                <a:gs pos="0">
                  <a:srgbClr val="5F9C9D">
                    <a:alpha val="6666"/>
                  </a:srgbClr>
                </a:gs>
                <a:gs pos="36000">
                  <a:srgbClr val="5F9C9D">
                    <a:alpha val="5882"/>
                  </a:srgbClr>
                </a:gs>
                <a:gs pos="69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11"/>
            <p:cNvSpPr/>
            <p:nvPr/>
          </p:nvSpPr>
          <p:spPr>
            <a:xfrm>
              <a:off x="8761412" y="5870955"/>
              <a:ext cx="990600" cy="990600"/>
            </a:xfrm>
            <a:prstGeom prst="ellipse">
              <a:avLst/>
            </a:prstGeom>
            <a:gradFill>
              <a:gsLst>
                <a:gs pos="0">
                  <a:srgbClr val="5F9C9D">
                    <a:alpha val="13725"/>
                  </a:srgbClr>
                </a:gs>
                <a:gs pos="36000">
                  <a:srgbClr val="5F9C9D">
                    <a:alpha val="6666"/>
                  </a:srgbClr>
                </a:gs>
                <a:gs pos="66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1"/>
            <p:cNvSpPr/>
            <p:nvPr/>
          </p:nvSpPr>
          <p:spPr>
            <a:xfrm>
              <a:off x="-1588" y="2667000"/>
              <a:ext cx="4191000" cy="4191000"/>
            </a:xfrm>
            <a:prstGeom prst="ellipse">
              <a:avLst/>
            </a:prstGeom>
            <a:gradFill>
              <a:gsLst>
                <a:gs pos="0">
                  <a:srgbClr val="5F9C9D">
                    <a:alpha val="10980"/>
                  </a:srgbClr>
                </a:gs>
                <a:gs pos="36000">
                  <a:srgbClr val="5F9C9D">
                    <a:alpha val="9803"/>
                  </a:srgbClr>
                </a:gs>
                <a:gs pos="75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1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7" name="Google Shape;27;p11"/>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1"/>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440"/>
              <a:buNone/>
              <a:defRPr cap="none">
                <a:solidFill>
                  <a:srgbClr val="86D1D8"/>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29" name="Google Shape;29;p11"/>
          <p:cNvSpPr txBox="1"/>
          <p:nvPr>
            <p:ph idx="10" type="dt"/>
          </p:nvPr>
        </p:nvSpPr>
        <p:spPr>
          <a:xfrm rot="5400000">
            <a:off x="10158984" y="1792224"/>
            <a:ext cx="990599" cy="304799"/>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1"/>
          <p:cNvSpPr txBox="1"/>
          <p:nvPr>
            <p:ph idx="11" type="ftr"/>
          </p:nvPr>
        </p:nvSpPr>
        <p:spPr>
          <a:xfrm rot="5400000">
            <a:off x="8951976" y="3227832"/>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0" sz="100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1"/>
          <p:cNvSpPr txBox="1"/>
          <p:nvPr>
            <p:ph idx="12" type="sldNum"/>
          </p:nvPr>
        </p:nvSpPr>
        <p:spPr>
          <a:xfrm>
            <a:off x="10351008" y="292608"/>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showMasterSp="0">
  <p:cSld name="Panoramic Picture with Caption">
    <p:spTree>
      <p:nvGrpSpPr>
        <p:cNvPr id="115" name="Shape 115"/>
        <p:cNvGrpSpPr/>
        <p:nvPr/>
      </p:nvGrpSpPr>
      <p:grpSpPr>
        <a:xfrm>
          <a:off x="0" y="0"/>
          <a:ext cx="0" cy="0"/>
          <a:chOff x="0" y="0"/>
          <a:chExt cx="0" cy="0"/>
        </a:xfrm>
      </p:grpSpPr>
      <p:grpSp>
        <p:nvGrpSpPr>
          <p:cNvPr id="116" name="Google Shape;116;p20"/>
          <p:cNvGrpSpPr/>
          <p:nvPr/>
        </p:nvGrpSpPr>
        <p:grpSpPr>
          <a:xfrm>
            <a:off x="-1588" y="0"/>
            <a:ext cx="12193588" cy="6861555"/>
            <a:chOff x="-1588" y="0"/>
            <a:chExt cx="12193588" cy="6861555"/>
          </a:xfrm>
        </p:grpSpPr>
        <p:sp>
          <p:nvSpPr>
            <p:cNvPr id="117" name="Google Shape;117;p2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a:off x="8761412" y="1828800"/>
              <a:ext cx="2819400" cy="2819400"/>
            </a:xfrm>
            <a:prstGeom prst="ellipse">
              <a:avLst/>
            </a:prstGeom>
            <a:gradFill>
              <a:gsLst>
                <a:gs pos="0">
                  <a:srgbClr val="5F9C9D">
                    <a:alpha val="6666"/>
                  </a:srgbClr>
                </a:gs>
                <a:gs pos="36000">
                  <a:srgbClr val="5F9C9D">
                    <a:alpha val="5882"/>
                  </a:srgbClr>
                </a:gs>
                <a:gs pos="69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a:off x="8761412" y="5870955"/>
              <a:ext cx="990600" cy="990600"/>
            </a:xfrm>
            <a:prstGeom prst="ellipse">
              <a:avLst/>
            </a:prstGeom>
            <a:gradFill>
              <a:gsLst>
                <a:gs pos="0">
                  <a:srgbClr val="5F9C9D">
                    <a:alpha val="13725"/>
                  </a:srgbClr>
                </a:gs>
                <a:gs pos="36000">
                  <a:srgbClr val="5F9C9D">
                    <a:alpha val="6666"/>
                  </a:srgbClr>
                </a:gs>
                <a:gs pos="66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a:off x="-1588" y="2667000"/>
              <a:ext cx="4191000" cy="4191000"/>
            </a:xfrm>
            <a:prstGeom prst="ellipse">
              <a:avLst/>
            </a:prstGeom>
            <a:gradFill>
              <a:gsLst>
                <a:gs pos="0">
                  <a:srgbClr val="5F9C9D">
                    <a:alpha val="10980"/>
                  </a:srgbClr>
                </a:gs>
                <a:gs pos="36000">
                  <a:srgbClr val="5F9C9D">
                    <a:alpha val="9803"/>
                  </a:srgbClr>
                </a:gs>
                <a:gs pos="75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rot="10371525">
              <a:off x="263767" y="443825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rot="10800000">
              <a:off x="459506" y="321130"/>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23" name="Google Shape;123;p2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24" name="Google Shape;124;p20"/>
          <p:cNvSpPr txBox="1"/>
          <p:nvPr>
            <p:ph type="title"/>
          </p:nvPr>
        </p:nvSpPr>
        <p:spPr>
          <a:xfrm>
            <a:off x="1154957" y="4969927"/>
            <a:ext cx="8825657"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20"/>
          <p:cNvSpPr/>
          <p:nvPr>
            <p:ph idx="2" type="pic"/>
          </p:nvPr>
        </p:nvSpPr>
        <p:spPr>
          <a:xfrm>
            <a:off x="1154955" y="685800"/>
            <a:ext cx="8825658" cy="3429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26" name="Google Shape;126;p20"/>
          <p:cNvSpPr txBox="1"/>
          <p:nvPr>
            <p:ph idx="1" type="body"/>
          </p:nvPr>
        </p:nvSpPr>
        <p:spPr>
          <a:xfrm>
            <a:off x="1154957" y="5536665"/>
            <a:ext cx="8825656"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solidFill>
                  <a:srgbClr val="86D1D8"/>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27" name="Google Shape;127;p20"/>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20"/>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2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131" name="Shape 131"/>
        <p:cNvGrpSpPr/>
        <p:nvPr/>
      </p:nvGrpSpPr>
      <p:grpSpPr>
        <a:xfrm>
          <a:off x="0" y="0"/>
          <a:ext cx="0" cy="0"/>
          <a:chOff x="0" y="0"/>
          <a:chExt cx="0" cy="0"/>
        </a:xfrm>
      </p:grpSpPr>
      <p:grpSp>
        <p:nvGrpSpPr>
          <p:cNvPr id="132" name="Google Shape;132;p21"/>
          <p:cNvGrpSpPr/>
          <p:nvPr/>
        </p:nvGrpSpPr>
        <p:grpSpPr>
          <a:xfrm>
            <a:off x="-1588" y="0"/>
            <a:ext cx="12193588" cy="6861555"/>
            <a:chOff x="-1588" y="0"/>
            <a:chExt cx="12193588" cy="6861555"/>
          </a:xfrm>
        </p:grpSpPr>
        <p:sp>
          <p:nvSpPr>
            <p:cNvPr id="133" name="Google Shape;133;p2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1"/>
            <p:cNvSpPr/>
            <p:nvPr/>
          </p:nvSpPr>
          <p:spPr>
            <a:xfrm>
              <a:off x="8761412" y="1828800"/>
              <a:ext cx="2819400" cy="2819400"/>
            </a:xfrm>
            <a:prstGeom prst="ellipse">
              <a:avLst/>
            </a:prstGeom>
            <a:gradFill>
              <a:gsLst>
                <a:gs pos="0">
                  <a:srgbClr val="5F9C9D">
                    <a:alpha val="6666"/>
                  </a:srgbClr>
                </a:gs>
                <a:gs pos="36000">
                  <a:srgbClr val="5F9C9D">
                    <a:alpha val="5882"/>
                  </a:srgbClr>
                </a:gs>
                <a:gs pos="69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8761412" y="5870955"/>
              <a:ext cx="990600" cy="990600"/>
            </a:xfrm>
            <a:prstGeom prst="ellipse">
              <a:avLst/>
            </a:prstGeom>
            <a:gradFill>
              <a:gsLst>
                <a:gs pos="0">
                  <a:srgbClr val="5F9C9D">
                    <a:alpha val="13725"/>
                  </a:srgbClr>
                </a:gs>
                <a:gs pos="36000">
                  <a:srgbClr val="5F9C9D">
                    <a:alpha val="6666"/>
                  </a:srgbClr>
                </a:gs>
                <a:gs pos="66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a:off x="-1588" y="2667000"/>
              <a:ext cx="4191000" cy="4191000"/>
            </a:xfrm>
            <a:prstGeom prst="ellipse">
              <a:avLst/>
            </a:prstGeom>
            <a:gradFill>
              <a:gsLst>
                <a:gs pos="0">
                  <a:srgbClr val="5F9C9D">
                    <a:alpha val="10980"/>
                  </a:srgbClr>
                </a:gs>
                <a:gs pos="36000">
                  <a:srgbClr val="5F9C9D">
                    <a:alpha val="9803"/>
                  </a:srgbClr>
                </a:gs>
                <a:gs pos="75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1"/>
            <p:cNvSpPr/>
            <p:nvPr/>
          </p:nvSpPr>
          <p:spPr>
            <a:xfrm>
              <a:off x="455612" y="2801319"/>
              <a:ext cx="11277600" cy="3602637"/>
            </a:xfrm>
            <a:custGeom>
              <a:rect b="b" l="l" r="r" t="t"/>
              <a:pathLst>
                <a:path extrusionOk="0" h="7946" w="1000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38" name="Google Shape;138;p21"/>
            <p:cNvSpPr/>
            <p:nvPr/>
          </p:nvSpPr>
          <p:spPr>
            <a:xfrm rot="-589932">
              <a:off x="8490951" y="271487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40" name="Google Shape;140;p21"/>
          <p:cNvSpPr txBox="1"/>
          <p:nvPr>
            <p:ph type="title"/>
          </p:nvPr>
        </p:nvSpPr>
        <p:spPr>
          <a:xfrm>
            <a:off x="1154954" y="1060704"/>
            <a:ext cx="8833104" cy="13716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21"/>
          <p:cNvSpPr txBox="1"/>
          <p:nvPr>
            <p:ph idx="1" type="body"/>
          </p:nvPr>
        </p:nvSpPr>
        <p:spPr>
          <a:xfrm>
            <a:off x="1152144" y="3547872"/>
            <a:ext cx="8825659" cy="247802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42" name="Google Shape;142;p21"/>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21"/>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4" name="Google Shape;144;p2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146" name="Shape 146"/>
        <p:cNvGrpSpPr/>
        <p:nvPr/>
      </p:nvGrpSpPr>
      <p:grpSpPr>
        <a:xfrm>
          <a:off x="0" y="0"/>
          <a:ext cx="0" cy="0"/>
          <a:chOff x="0" y="0"/>
          <a:chExt cx="0" cy="0"/>
        </a:xfrm>
      </p:grpSpPr>
      <p:grpSp>
        <p:nvGrpSpPr>
          <p:cNvPr id="147" name="Google Shape;147;p22"/>
          <p:cNvGrpSpPr/>
          <p:nvPr/>
        </p:nvGrpSpPr>
        <p:grpSpPr>
          <a:xfrm>
            <a:off x="-1588" y="0"/>
            <a:ext cx="12193588" cy="6861555"/>
            <a:chOff x="-1588" y="0"/>
            <a:chExt cx="12193588" cy="6861555"/>
          </a:xfrm>
        </p:grpSpPr>
        <p:sp>
          <p:nvSpPr>
            <p:cNvPr id="148" name="Google Shape;148;p2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2"/>
            <p:cNvSpPr/>
            <p:nvPr/>
          </p:nvSpPr>
          <p:spPr>
            <a:xfrm>
              <a:off x="8761412" y="1828800"/>
              <a:ext cx="2819400" cy="2819400"/>
            </a:xfrm>
            <a:prstGeom prst="ellipse">
              <a:avLst/>
            </a:prstGeom>
            <a:gradFill>
              <a:gsLst>
                <a:gs pos="0">
                  <a:srgbClr val="5F9C9D">
                    <a:alpha val="6666"/>
                  </a:srgbClr>
                </a:gs>
                <a:gs pos="36000">
                  <a:srgbClr val="5F9C9D">
                    <a:alpha val="5882"/>
                  </a:srgbClr>
                </a:gs>
                <a:gs pos="69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2"/>
            <p:cNvSpPr/>
            <p:nvPr/>
          </p:nvSpPr>
          <p:spPr>
            <a:xfrm>
              <a:off x="8761412" y="5870955"/>
              <a:ext cx="990600" cy="990600"/>
            </a:xfrm>
            <a:prstGeom prst="ellipse">
              <a:avLst/>
            </a:prstGeom>
            <a:gradFill>
              <a:gsLst>
                <a:gs pos="0">
                  <a:srgbClr val="5F9C9D">
                    <a:alpha val="13725"/>
                  </a:srgbClr>
                </a:gs>
                <a:gs pos="36000">
                  <a:srgbClr val="5F9C9D">
                    <a:alpha val="6666"/>
                  </a:srgbClr>
                </a:gs>
                <a:gs pos="66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2"/>
            <p:cNvSpPr/>
            <p:nvPr/>
          </p:nvSpPr>
          <p:spPr>
            <a:xfrm>
              <a:off x="-1588" y="2667000"/>
              <a:ext cx="4191000" cy="4191000"/>
            </a:xfrm>
            <a:prstGeom prst="ellipse">
              <a:avLst/>
            </a:prstGeom>
            <a:gradFill>
              <a:gsLst>
                <a:gs pos="0">
                  <a:srgbClr val="5F9C9D">
                    <a:alpha val="10980"/>
                  </a:srgbClr>
                </a:gs>
                <a:gs pos="36000">
                  <a:srgbClr val="5F9C9D">
                    <a:alpha val="9803"/>
                  </a:srgbClr>
                </a:gs>
                <a:gs pos="75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2"/>
            <p:cNvSpPr/>
            <p:nvPr/>
          </p:nvSpPr>
          <p:spPr>
            <a:xfrm rot="-589932">
              <a:off x="8490951" y="41851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54" name="Google Shape;154;p2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55" name="Google Shape;155;p22"/>
          <p:cNvSpPr txBox="1"/>
          <p:nvPr/>
        </p:nvSpPr>
        <p:spPr>
          <a:xfrm>
            <a:off x="898295" y="596767"/>
            <a:ext cx="801912"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9600">
                <a:solidFill>
                  <a:srgbClr val="86D1D8"/>
                </a:solidFill>
                <a:latin typeface="Arial"/>
                <a:ea typeface="Arial"/>
                <a:cs typeface="Arial"/>
                <a:sym typeface="Arial"/>
              </a:rPr>
              <a:t>“</a:t>
            </a:r>
            <a:endParaRPr/>
          </a:p>
        </p:txBody>
      </p:sp>
      <p:sp>
        <p:nvSpPr>
          <p:cNvPr id="156" name="Google Shape;156;p22"/>
          <p:cNvSpPr txBox="1"/>
          <p:nvPr/>
        </p:nvSpPr>
        <p:spPr>
          <a:xfrm>
            <a:off x="9715063" y="2629300"/>
            <a:ext cx="801912"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9600">
                <a:solidFill>
                  <a:srgbClr val="86D1D8"/>
                </a:solidFill>
                <a:latin typeface="Arial"/>
                <a:ea typeface="Arial"/>
                <a:cs typeface="Arial"/>
                <a:sym typeface="Arial"/>
              </a:rPr>
              <a:t>”</a:t>
            </a:r>
            <a:endParaRPr/>
          </a:p>
        </p:txBody>
      </p:sp>
      <p:sp>
        <p:nvSpPr>
          <p:cNvPr id="157" name="Google Shape;157;p22"/>
          <p:cNvSpPr txBox="1"/>
          <p:nvPr>
            <p:ph type="title"/>
          </p:nvPr>
        </p:nvSpPr>
        <p:spPr>
          <a:xfrm>
            <a:off x="1574801" y="980517"/>
            <a:ext cx="8460983" cy="2698249"/>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8" name="Google Shape;158;p22"/>
          <p:cNvSpPr txBox="1"/>
          <p:nvPr>
            <p:ph idx="1" type="body"/>
          </p:nvPr>
        </p:nvSpPr>
        <p:spPr>
          <a:xfrm>
            <a:off x="1945945" y="3679987"/>
            <a:ext cx="7725772"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cap="small">
                <a:solidFill>
                  <a:srgbClr val="86D1D8"/>
                </a:solidFill>
                <a:latin typeface="Century Gothic"/>
                <a:ea typeface="Century Gothic"/>
                <a:cs typeface="Century Gothic"/>
                <a:sym typeface="Century Gothic"/>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59" name="Google Shape;159;p22"/>
          <p:cNvSpPr txBox="1"/>
          <p:nvPr>
            <p:ph idx="2" type="body"/>
          </p:nvPr>
        </p:nvSpPr>
        <p:spPr>
          <a:xfrm>
            <a:off x="1154954" y="5029198"/>
            <a:ext cx="8825659" cy="997858"/>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60" name="Google Shape;160;p22"/>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1" name="Google Shape;161;p22"/>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2" name="Google Shape;162;p2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164" name="Shape 164"/>
        <p:cNvGrpSpPr/>
        <p:nvPr/>
      </p:nvGrpSpPr>
      <p:grpSpPr>
        <a:xfrm>
          <a:off x="0" y="0"/>
          <a:ext cx="0" cy="0"/>
          <a:chOff x="0" y="0"/>
          <a:chExt cx="0" cy="0"/>
        </a:xfrm>
      </p:grpSpPr>
      <p:grpSp>
        <p:nvGrpSpPr>
          <p:cNvPr id="165" name="Google Shape;165;p23"/>
          <p:cNvGrpSpPr/>
          <p:nvPr/>
        </p:nvGrpSpPr>
        <p:grpSpPr>
          <a:xfrm>
            <a:off x="-1588" y="0"/>
            <a:ext cx="12193588" cy="6861555"/>
            <a:chOff x="-1588" y="0"/>
            <a:chExt cx="12193588" cy="6861555"/>
          </a:xfrm>
        </p:grpSpPr>
        <p:sp>
          <p:nvSpPr>
            <p:cNvPr id="166" name="Google Shape;166;p2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3"/>
            <p:cNvSpPr/>
            <p:nvPr/>
          </p:nvSpPr>
          <p:spPr>
            <a:xfrm>
              <a:off x="8761412" y="1828800"/>
              <a:ext cx="2819400" cy="2819400"/>
            </a:xfrm>
            <a:prstGeom prst="ellipse">
              <a:avLst/>
            </a:prstGeom>
            <a:gradFill>
              <a:gsLst>
                <a:gs pos="0">
                  <a:srgbClr val="5F9C9D">
                    <a:alpha val="6666"/>
                  </a:srgbClr>
                </a:gs>
                <a:gs pos="36000">
                  <a:srgbClr val="5F9C9D">
                    <a:alpha val="5882"/>
                  </a:srgbClr>
                </a:gs>
                <a:gs pos="69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a:off x="8761412" y="5870955"/>
              <a:ext cx="990600" cy="990600"/>
            </a:xfrm>
            <a:prstGeom prst="ellipse">
              <a:avLst/>
            </a:prstGeom>
            <a:gradFill>
              <a:gsLst>
                <a:gs pos="0">
                  <a:srgbClr val="5F9C9D">
                    <a:alpha val="13725"/>
                  </a:srgbClr>
                </a:gs>
                <a:gs pos="36000">
                  <a:srgbClr val="5F9C9D">
                    <a:alpha val="6666"/>
                  </a:srgbClr>
                </a:gs>
                <a:gs pos="66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p:nvPr/>
          </p:nvSpPr>
          <p:spPr>
            <a:xfrm>
              <a:off x="-1588" y="2667000"/>
              <a:ext cx="4191000" cy="4191000"/>
            </a:xfrm>
            <a:prstGeom prst="ellipse">
              <a:avLst/>
            </a:prstGeom>
            <a:gradFill>
              <a:gsLst>
                <a:gs pos="0">
                  <a:srgbClr val="5F9C9D">
                    <a:alpha val="10980"/>
                  </a:srgbClr>
                </a:gs>
                <a:gs pos="36000">
                  <a:srgbClr val="5F9C9D">
                    <a:alpha val="9803"/>
                  </a:srgbClr>
                </a:gs>
                <a:gs pos="75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3"/>
            <p:cNvSpPr/>
            <p:nvPr/>
          </p:nvSpPr>
          <p:spPr>
            <a:xfrm rot="-589932">
              <a:off x="8490951" y="4193583"/>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3"/>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72" name="Google Shape;172;p2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73" name="Google Shape;173;p23"/>
          <p:cNvSpPr txBox="1"/>
          <p:nvPr>
            <p:ph type="title"/>
          </p:nvPr>
        </p:nvSpPr>
        <p:spPr>
          <a:xfrm>
            <a:off x="1154954" y="2373525"/>
            <a:ext cx="8865623" cy="1819656"/>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4" name="Google Shape;174;p23"/>
          <p:cNvSpPr txBox="1"/>
          <p:nvPr>
            <p:ph idx="1" type="body"/>
          </p:nvPr>
        </p:nvSpPr>
        <p:spPr>
          <a:xfrm>
            <a:off x="1154954" y="5029200"/>
            <a:ext cx="882565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chemeClr val="accent1"/>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75" name="Google Shape;175;p23"/>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6" name="Google Shape;176;p23"/>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7" name="Google Shape;177;p2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79" name="Shape 179"/>
        <p:cNvGrpSpPr/>
        <p:nvPr/>
      </p:nvGrpSpPr>
      <p:grpSpPr>
        <a:xfrm>
          <a:off x="0" y="0"/>
          <a:ext cx="0" cy="0"/>
          <a:chOff x="0" y="0"/>
          <a:chExt cx="0" cy="0"/>
        </a:xfrm>
      </p:grpSpPr>
      <p:sp>
        <p:nvSpPr>
          <p:cNvPr id="180" name="Google Shape;180;p24"/>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1" name="Google Shape;181;p24"/>
          <p:cNvSpPr txBox="1"/>
          <p:nvPr>
            <p:ph idx="1" type="body"/>
          </p:nvPr>
        </p:nvSpPr>
        <p:spPr>
          <a:xfrm>
            <a:off x="1154954" y="2603500"/>
            <a:ext cx="3129168" cy="576261"/>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82" name="Google Shape;182;p24"/>
          <p:cNvSpPr txBox="1"/>
          <p:nvPr>
            <p:ph idx="2" type="body"/>
          </p:nvPr>
        </p:nvSpPr>
        <p:spPr>
          <a:xfrm>
            <a:off x="1154954" y="3179764"/>
            <a:ext cx="3129168" cy="284729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83" name="Google Shape;183;p24"/>
          <p:cNvSpPr txBox="1"/>
          <p:nvPr>
            <p:ph idx="3" type="body"/>
          </p:nvPr>
        </p:nvSpPr>
        <p:spPr>
          <a:xfrm>
            <a:off x="4512721" y="2603500"/>
            <a:ext cx="3145380" cy="576261"/>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84" name="Google Shape;184;p24"/>
          <p:cNvSpPr txBox="1"/>
          <p:nvPr>
            <p:ph idx="4" type="body"/>
          </p:nvPr>
        </p:nvSpPr>
        <p:spPr>
          <a:xfrm>
            <a:off x="4512721" y="3179764"/>
            <a:ext cx="3145380" cy="284729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85" name="Google Shape;185;p24"/>
          <p:cNvSpPr txBox="1"/>
          <p:nvPr>
            <p:ph idx="5" type="body"/>
          </p:nvPr>
        </p:nvSpPr>
        <p:spPr>
          <a:xfrm>
            <a:off x="7886700" y="2595032"/>
            <a:ext cx="3161029" cy="58473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86" name="Google Shape;186;p24"/>
          <p:cNvSpPr txBox="1"/>
          <p:nvPr>
            <p:ph idx="6" type="body"/>
          </p:nvPr>
        </p:nvSpPr>
        <p:spPr>
          <a:xfrm>
            <a:off x="7886700" y="3179764"/>
            <a:ext cx="3161029" cy="284729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187" name="Google Shape;187;p24"/>
          <p:cNvCxnSpPr/>
          <p:nvPr/>
        </p:nvCxnSpPr>
        <p:spPr>
          <a:xfrm>
            <a:off x="4384991" y="2603500"/>
            <a:ext cx="32564" cy="3423554"/>
          </a:xfrm>
          <a:prstGeom prst="straightConnector1">
            <a:avLst/>
          </a:prstGeom>
          <a:noFill/>
          <a:ln cap="flat" cmpd="sng" w="12700">
            <a:solidFill>
              <a:schemeClr val="dk1">
                <a:alpha val="40000"/>
              </a:schemeClr>
            </a:solidFill>
            <a:prstDash val="solid"/>
            <a:round/>
            <a:headEnd len="sm" w="sm" type="none"/>
            <a:tailEnd len="sm" w="sm" type="none"/>
          </a:ln>
        </p:spPr>
      </p:cxnSp>
      <p:cxnSp>
        <p:nvCxnSpPr>
          <p:cNvPr id="188" name="Google Shape;188;p24"/>
          <p:cNvCxnSpPr/>
          <p:nvPr/>
        </p:nvCxnSpPr>
        <p:spPr>
          <a:xfrm>
            <a:off x="7775824" y="2603500"/>
            <a:ext cx="0" cy="3423554"/>
          </a:xfrm>
          <a:prstGeom prst="straightConnector1">
            <a:avLst/>
          </a:prstGeom>
          <a:noFill/>
          <a:ln cap="flat" cmpd="sng" w="12700">
            <a:solidFill>
              <a:schemeClr val="dk1">
                <a:alpha val="40000"/>
              </a:schemeClr>
            </a:solidFill>
            <a:prstDash val="solid"/>
            <a:round/>
            <a:headEnd len="sm" w="sm" type="none"/>
            <a:tailEnd len="sm" w="sm" type="none"/>
          </a:ln>
        </p:spPr>
      </p:cxnSp>
      <p:sp>
        <p:nvSpPr>
          <p:cNvPr id="189" name="Google Shape;189;p24"/>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0" name="Google Shape;190;p24"/>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1" name="Google Shape;191;p2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92" name="Shape 192"/>
        <p:cNvGrpSpPr/>
        <p:nvPr/>
      </p:nvGrpSpPr>
      <p:grpSpPr>
        <a:xfrm>
          <a:off x="0" y="0"/>
          <a:ext cx="0" cy="0"/>
          <a:chOff x="0" y="0"/>
          <a:chExt cx="0" cy="0"/>
        </a:xfrm>
      </p:grpSpPr>
      <p:sp>
        <p:nvSpPr>
          <p:cNvPr id="193" name="Google Shape;193;p25"/>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4" name="Google Shape;194;p25"/>
          <p:cNvSpPr txBox="1"/>
          <p:nvPr>
            <p:ph idx="1" type="body"/>
          </p:nvPr>
        </p:nvSpPr>
        <p:spPr>
          <a:xfrm>
            <a:off x="1154954" y="4532845"/>
            <a:ext cx="3050438" cy="576260"/>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5" name="Google Shape;195;p25"/>
          <p:cNvSpPr/>
          <p:nvPr>
            <p:ph idx="2" type="pic"/>
          </p:nvPr>
        </p:nvSpPr>
        <p:spPr>
          <a:xfrm>
            <a:off x="1334552" y="2610916"/>
            <a:ext cx="2691242" cy="1584094"/>
          </a:xfrm>
          <a:prstGeom prst="roundRect">
            <a:avLst>
              <a:gd fmla="val 1858" name="adj"/>
            </a:avLst>
          </a:prstGeom>
          <a:noFill/>
          <a:ln>
            <a:noFill/>
          </a:ln>
          <a:effectLst>
            <a:outerShdw blurRad="50800" rotWithShape="0" algn="tl" dir="5400000" dist="50800">
              <a:srgbClr val="000000">
                <a:alpha val="42745"/>
              </a:srgbClr>
            </a:outerShdw>
          </a:effectLst>
        </p:spPr>
      </p:sp>
      <p:sp>
        <p:nvSpPr>
          <p:cNvPr id="196" name="Google Shape;196;p25"/>
          <p:cNvSpPr txBox="1"/>
          <p:nvPr>
            <p:ph idx="3" type="body"/>
          </p:nvPr>
        </p:nvSpPr>
        <p:spPr>
          <a:xfrm>
            <a:off x="1154954" y="5109107"/>
            <a:ext cx="3050438" cy="91794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97" name="Google Shape;197;p25"/>
          <p:cNvSpPr txBox="1"/>
          <p:nvPr>
            <p:ph idx="4" type="body"/>
          </p:nvPr>
        </p:nvSpPr>
        <p:spPr>
          <a:xfrm>
            <a:off x="4568865" y="4532842"/>
            <a:ext cx="30504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8" name="Google Shape;198;p25"/>
          <p:cNvSpPr/>
          <p:nvPr>
            <p:ph idx="5" type="pic"/>
          </p:nvPr>
        </p:nvSpPr>
        <p:spPr>
          <a:xfrm>
            <a:off x="4748463"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99" name="Google Shape;199;p25"/>
          <p:cNvSpPr txBox="1"/>
          <p:nvPr>
            <p:ph idx="6" type="body"/>
          </p:nvPr>
        </p:nvSpPr>
        <p:spPr>
          <a:xfrm>
            <a:off x="4568865" y="5109108"/>
            <a:ext cx="3050438" cy="91257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00" name="Google Shape;200;p25"/>
          <p:cNvSpPr txBox="1"/>
          <p:nvPr>
            <p:ph idx="7" type="body"/>
          </p:nvPr>
        </p:nvSpPr>
        <p:spPr>
          <a:xfrm>
            <a:off x="7983433" y="4532842"/>
            <a:ext cx="30504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01" name="Google Shape;201;p25"/>
          <p:cNvSpPr/>
          <p:nvPr>
            <p:ph idx="8" type="pic"/>
          </p:nvPr>
        </p:nvSpPr>
        <p:spPr>
          <a:xfrm>
            <a:off x="8163031"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02" name="Google Shape;202;p25"/>
          <p:cNvSpPr txBox="1"/>
          <p:nvPr>
            <p:ph idx="9" type="body"/>
          </p:nvPr>
        </p:nvSpPr>
        <p:spPr>
          <a:xfrm>
            <a:off x="7983433" y="5109107"/>
            <a:ext cx="3050438" cy="917947"/>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03" name="Google Shape;203;p25"/>
          <p:cNvCxnSpPr/>
          <p:nvPr/>
        </p:nvCxnSpPr>
        <p:spPr>
          <a:xfrm>
            <a:off x="4384245" y="2603500"/>
            <a:ext cx="1" cy="3461811"/>
          </a:xfrm>
          <a:prstGeom prst="straightConnector1">
            <a:avLst/>
          </a:prstGeom>
          <a:noFill/>
          <a:ln cap="flat" cmpd="sng" w="12700">
            <a:solidFill>
              <a:schemeClr val="dk1">
                <a:alpha val="40000"/>
              </a:schemeClr>
            </a:solidFill>
            <a:prstDash val="solid"/>
            <a:round/>
            <a:headEnd len="sm" w="sm" type="none"/>
            <a:tailEnd len="sm" w="sm" type="none"/>
          </a:ln>
        </p:spPr>
      </p:cxnSp>
      <p:cxnSp>
        <p:nvCxnSpPr>
          <p:cNvPr id="204" name="Google Shape;204;p25"/>
          <p:cNvCxnSpPr/>
          <p:nvPr/>
        </p:nvCxnSpPr>
        <p:spPr>
          <a:xfrm>
            <a:off x="7807352" y="2603500"/>
            <a:ext cx="0" cy="3461811"/>
          </a:xfrm>
          <a:prstGeom prst="straightConnector1">
            <a:avLst/>
          </a:prstGeom>
          <a:noFill/>
          <a:ln cap="flat" cmpd="sng" w="12700">
            <a:solidFill>
              <a:schemeClr val="dk1">
                <a:alpha val="40000"/>
              </a:schemeClr>
            </a:solidFill>
            <a:prstDash val="solid"/>
            <a:round/>
            <a:headEnd len="sm" w="sm" type="none"/>
            <a:tailEnd len="sm" w="sm" type="none"/>
          </a:ln>
        </p:spPr>
      </p:cxnSp>
      <p:sp>
        <p:nvSpPr>
          <p:cNvPr id="205" name="Google Shape;205;p25"/>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6" name="Google Shape;206;p25"/>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7" name="Google Shape;207;p2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08" name="Shape 208"/>
        <p:cNvGrpSpPr/>
        <p:nvPr/>
      </p:nvGrpSpPr>
      <p:grpSpPr>
        <a:xfrm>
          <a:off x="0" y="0"/>
          <a:ext cx="0" cy="0"/>
          <a:chOff x="0" y="0"/>
          <a:chExt cx="0" cy="0"/>
        </a:xfrm>
      </p:grpSpPr>
      <p:sp>
        <p:nvSpPr>
          <p:cNvPr id="209" name="Google Shape;209;p26"/>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0" name="Google Shape;210;p26"/>
          <p:cNvSpPr txBox="1"/>
          <p:nvPr>
            <p:ph idx="1" type="body"/>
          </p:nvPr>
        </p:nvSpPr>
        <p:spPr>
          <a:xfrm rot="5400000">
            <a:off x="3855400" y="-105412"/>
            <a:ext cx="3424768" cy="882565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11" name="Google Shape;211;p26"/>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2" name="Google Shape;212;p26"/>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3" name="Google Shape;213;p2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214" name="Shape 214"/>
        <p:cNvGrpSpPr/>
        <p:nvPr/>
      </p:nvGrpSpPr>
      <p:grpSpPr>
        <a:xfrm>
          <a:off x="0" y="0"/>
          <a:ext cx="0" cy="0"/>
          <a:chOff x="0" y="0"/>
          <a:chExt cx="0" cy="0"/>
        </a:xfrm>
      </p:grpSpPr>
      <p:grpSp>
        <p:nvGrpSpPr>
          <p:cNvPr id="215" name="Google Shape;215;p27"/>
          <p:cNvGrpSpPr/>
          <p:nvPr/>
        </p:nvGrpSpPr>
        <p:grpSpPr>
          <a:xfrm>
            <a:off x="-1588" y="0"/>
            <a:ext cx="12193588" cy="6861555"/>
            <a:chOff x="-1588" y="0"/>
            <a:chExt cx="12193588" cy="6861555"/>
          </a:xfrm>
        </p:grpSpPr>
        <p:sp>
          <p:nvSpPr>
            <p:cNvPr id="216" name="Google Shape;216;p27"/>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a:off x="8761412" y="1828800"/>
              <a:ext cx="2819400" cy="2819400"/>
            </a:xfrm>
            <a:prstGeom prst="ellipse">
              <a:avLst/>
            </a:prstGeom>
            <a:gradFill>
              <a:gsLst>
                <a:gs pos="0">
                  <a:srgbClr val="5F9C9D">
                    <a:alpha val="6666"/>
                  </a:srgbClr>
                </a:gs>
                <a:gs pos="36000">
                  <a:srgbClr val="5F9C9D">
                    <a:alpha val="5882"/>
                  </a:srgbClr>
                </a:gs>
                <a:gs pos="69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a:off x="8761412" y="5870955"/>
              <a:ext cx="990600" cy="990600"/>
            </a:xfrm>
            <a:prstGeom prst="ellipse">
              <a:avLst/>
            </a:prstGeom>
            <a:gradFill>
              <a:gsLst>
                <a:gs pos="0">
                  <a:srgbClr val="5F9C9D">
                    <a:alpha val="13725"/>
                  </a:srgbClr>
                </a:gs>
                <a:gs pos="36000">
                  <a:srgbClr val="5F9C9D">
                    <a:alpha val="6666"/>
                  </a:srgbClr>
                </a:gs>
                <a:gs pos="66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a:off x="-1588" y="2667000"/>
              <a:ext cx="4191000" cy="4191000"/>
            </a:xfrm>
            <a:prstGeom prst="ellipse">
              <a:avLst/>
            </a:prstGeom>
            <a:gradFill>
              <a:gsLst>
                <a:gs pos="0">
                  <a:srgbClr val="5F9C9D">
                    <a:alpha val="10980"/>
                  </a:srgbClr>
                </a:gs>
                <a:gs pos="36000">
                  <a:srgbClr val="5F9C9D">
                    <a:alpha val="9803"/>
                  </a:srgbClr>
                </a:gs>
                <a:gs pos="75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p:nvPr/>
          </p:nvSpPr>
          <p:spPr>
            <a:xfrm rot="5101749">
              <a:off x="6294738" y="457773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a:off x="414867" y="402165"/>
              <a:ext cx="6510866"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7"/>
            <p:cNvSpPr/>
            <p:nvPr/>
          </p:nvSpPr>
          <p:spPr>
            <a:xfrm rot="5400000">
              <a:off x="44492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23" name="Google Shape;223;p27"/>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24" name="Google Shape;224;p27"/>
          <p:cNvSpPr txBox="1"/>
          <p:nvPr>
            <p:ph type="title"/>
          </p:nvPr>
        </p:nvSpPr>
        <p:spPr>
          <a:xfrm rot="5400000">
            <a:off x="6923244" y="2931978"/>
            <a:ext cx="4748591" cy="1441567"/>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5" name="Google Shape;225;p27"/>
          <p:cNvSpPr txBox="1"/>
          <p:nvPr>
            <p:ph idx="1" type="body"/>
          </p:nvPr>
        </p:nvSpPr>
        <p:spPr>
          <a:xfrm rot="5400000">
            <a:off x="1908671" y="524748"/>
            <a:ext cx="4748591" cy="625602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26" name="Google Shape;226;p27"/>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7" name="Google Shape;227;p27"/>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8" name="Google Shape;228;p2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 name="Shape 33"/>
        <p:cNvGrpSpPr/>
        <p:nvPr/>
      </p:nvGrpSpPr>
      <p:grpSpPr>
        <a:xfrm>
          <a:off x="0" y="0"/>
          <a:ext cx="0" cy="0"/>
          <a:chOff x="0" y="0"/>
          <a:chExt cx="0" cy="0"/>
        </a:xfrm>
      </p:grpSpPr>
      <p:sp>
        <p:nvSpPr>
          <p:cNvPr id="34" name="Google Shape;34;p12"/>
          <p:cNvSpPr txBox="1"/>
          <p:nvPr>
            <p:ph type="title"/>
          </p:nvPr>
        </p:nvSpPr>
        <p:spPr>
          <a:xfrm>
            <a:off x="1154954" y="973669"/>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2"/>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36" name="Google Shape;36;p12"/>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2"/>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1" sz="1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9" name="Shape 39"/>
        <p:cNvGrpSpPr/>
        <p:nvPr/>
      </p:nvGrpSpPr>
      <p:grpSpPr>
        <a:xfrm>
          <a:off x="0" y="0"/>
          <a:ext cx="0" cy="0"/>
          <a:chOff x="0" y="0"/>
          <a:chExt cx="0" cy="0"/>
        </a:xfrm>
      </p:grpSpPr>
      <p:grpSp>
        <p:nvGrpSpPr>
          <p:cNvPr id="40" name="Google Shape;40;p13"/>
          <p:cNvGrpSpPr/>
          <p:nvPr/>
        </p:nvGrpSpPr>
        <p:grpSpPr>
          <a:xfrm>
            <a:off x="-1588" y="0"/>
            <a:ext cx="12193588" cy="6861555"/>
            <a:chOff x="-1588" y="0"/>
            <a:chExt cx="12193588" cy="6861555"/>
          </a:xfrm>
        </p:grpSpPr>
        <p:sp>
          <p:nvSpPr>
            <p:cNvPr id="41" name="Google Shape;41;p1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3"/>
            <p:cNvSpPr/>
            <p:nvPr/>
          </p:nvSpPr>
          <p:spPr>
            <a:xfrm>
              <a:off x="8761412" y="1828800"/>
              <a:ext cx="2819400" cy="2819400"/>
            </a:xfrm>
            <a:prstGeom prst="ellipse">
              <a:avLst/>
            </a:prstGeom>
            <a:gradFill>
              <a:gsLst>
                <a:gs pos="0">
                  <a:srgbClr val="5F9C9D">
                    <a:alpha val="6666"/>
                  </a:srgbClr>
                </a:gs>
                <a:gs pos="36000">
                  <a:srgbClr val="5F9C9D">
                    <a:alpha val="5882"/>
                  </a:srgbClr>
                </a:gs>
                <a:gs pos="69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13"/>
            <p:cNvSpPr/>
            <p:nvPr/>
          </p:nvSpPr>
          <p:spPr>
            <a:xfrm>
              <a:off x="8761412" y="5870955"/>
              <a:ext cx="990600" cy="990600"/>
            </a:xfrm>
            <a:prstGeom prst="ellipse">
              <a:avLst/>
            </a:prstGeom>
            <a:gradFill>
              <a:gsLst>
                <a:gs pos="0">
                  <a:srgbClr val="5F9C9D">
                    <a:alpha val="13725"/>
                  </a:srgbClr>
                </a:gs>
                <a:gs pos="36000">
                  <a:srgbClr val="5F9C9D">
                    <a:alpha val="6666"/>
                  </a:srgbClr>
                </a:gs>
                <a:gs pos="66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3"/>
            <p:cNvSpPr/>
            <p:nvPr/>
          </p:nvSpPr>
          <p:spPr>
            <a:xfrm>
              <a:off x="-1588" y="2667000"/>
              <a:ext cx="4191000" cy="4191000"/>
            </a:xfrm>
            <a:prstGeom prst="ellipse">
              <a:avLst/>
            </a:prstGeom>
            <a:gradFill>
              <a:gsLst>
                <a:gs pos="0">
                  <a:srgbClr val="5F9C9D">
                    <a:alpha val="10980"/>
                  </a:srgbClr>
                </a:gs>
                <a:gs pos="36000">
                  <a:srgbClr val="5F9C9D">
                    <a:alpha val="9803"/>
                  </a:srgbClr>
                </a:gs>
                <a:gs pos="75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13"/>
            <p:cNvSpPr/>
            <p:nvPr/>
          </p:nvSpPr>
          <p:spPr>
            <a:xfrm>
              <a:off x="7289800" y="402165"/>
              <a:ext cx="44788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3"/>
            <p:cNvSpPr/>
            <p:nvPr/>
          </p:nvSpPr>
          <p:spPr>
            <a:xfrm rot="-5677511">
              <a:off x="4698352"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13"/>
            <p:cNvSpPr/>
            <p:nvPr/>
          </p:nvSpPr>
          <p:spPr>
            <a:xfrm rot="-5400000">
              <a:off x="3787244"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48" name="Google Shape;48;p1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49" name="Google Shape;49;p13"/>
          <p:cNvSpPr txBox="1"/>
          <p:nvPr>
            <p:ph type="title"/>
          </p:nvPr>
        </p:nvSpPr>
        <p:spPr>
          <a:xfrm>
            <a:off x="1154956" y="2679192"/>
            <a:ext cx="4343400" cy="22860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3"/>
          <p:cNvSpPr txBox="1"/>
          <p:nvPr>
            <p:ph idx="1" type="body"/>
          </p:nvPr>
        </p:nvSpPr>
        <p:spPr>
          <a:xfrm>
            <a:off x="6894576" y="2679192"/>
            <a:ext cx="3758184" cy="22860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600"/>
              <a:buNone/>
              <a:defRPr sz="2000" cap="none">
                <a:solidFill>
                  <a:schemeClr val="accent1"/>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51" name="Google Shape;51;p13"/>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3"/>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1" sz="1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5" name="Shape 55"/>
        <p:cNvGrpSpPr/>
        <p:nvPr/>
      </p:nvGrpSpPr>
      <p:grpSpPr>
        <a:xfrm>
          <a:off x="0" y="0"/>
          <a:ext cx="0" cy="0"/>
          <a:chOff x="0" y="0"/>
          <a:chExt cx="0" cy="0"/>
        </a:xfrm>
      </p:grpSpPr>
      <p:sp>
        <p:nvSpPr>
          <p:cNvPr id="56" name="Google Shape;56;p14"/>
          <p:cNvSpPr txBox="1"/>
          <p:nvPr>
            <p:ph type="title"/>
          </p:nvPr>
        </p:nvSpPr>
        <p:spPr>
          <a:xfrm>
            <a:off x="1154953" y="969264"/>
            <a:ext cx="8825659" cy="70408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4"/>
          <p:cNvSpPr txBox="1"/>
          <p:nvPr>
            <p:ph idx="1" type="body"/>
          </p:nvPr>
        </p:nvSpPr>
        <p:spPr>
          <a:xfrm>
            <a:off x="1154954" y="2603500"/>
            <a:ext cx="4828032" cy="341630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8" name="Google Shape;58;p14"/>
          <p:cNvSpPr txBox="1"/>
          <p:nvPr>
            <p:ph idx="2" type="body"/>
          </p:nvPr>
        </p:nvSpPr>
        <p:spPr>
          <a:xfrm>
            <a:off x="6208776" y="2603500"/>
            <a:ext cx="4828032"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9" name="Google Shape;59;p14"/>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4"/>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2" name="Shape 62"/>
        <p:cNvGrpSpPr/>
        <p:nvPr/>
      </p:nvGrpSpPr>
      <p:grpSpPr>
        <a:xfrm>
          <a:off x="0" y="0"/>
          <a:ext cx="0" cy="0"/>
          <a:chOff x="0" y="0"/>
          <a:chExt cx="0" cy="0"/>
        </a:xfrm>
      </p:grpSpPr>
      <p:sp>
        <p:nvSpPr>
          <p:cNvPr id="63" name="Google Shape;63;p15"/>
          <p:cNvSpPr txBox="1"/>
          <p:nvPr>
            <p:ph type="title"/>
          </p:nvPr>
        </p:nvSpPr>
        <p:spPr>
          <a:xfrm>
            <a:off x="1154954" y="969264"/>
            <a:ext cx="8825659" cy="70408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5"/>
          <p:cNvSpPr txBox="1"/>
          <p:nvPr>
            <p:ph idx="1" type="body"/>
          </p:nvPr>
        </p:nvSpPr>
        <p:spPr>
          <a:xfrm>
            <a:off x="1154954" y="2606040"/>
            <a:ext cx="4828032"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5" name="Google Shape;65;p15"/>
          <p:cNvSpPr txBox="1"/>
          <p:nvPr>
            <p:ph idx="2" type="body"/>
          </p:nvPr>
        </p:nvSpPr>
        <p:spPr>
          <a:xfrm>
            <a:off x="1154954" y="3198448"/>
            <a:ext cx="4828032" cy="2843784"/>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6" name="Google Shape;66;p15"/>
          <p:cNvSpPr txBox="1"/>
          <p:nvPr>
            <p:ph idx="3" type="body"/>
          </p:nvPr>
        </p:nvSpPr>
        <p:spPr>
          <a:xfrm>
            <a:off x="6208776" y="2606040"/>
            <a:ext cx="4828032"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7" name="Google Shape;67;p15"/>
          <p:cNvSpPr txBox="1"/>
          <p:nvPr>
            <p:ph idx="4" type="body"/>
          </p:nvPr>
        </p:nvSpPr>
        <p:spPr>
          <a:xfrm>
            <a:off x="6208711" y="3187921"/>
            <a:ext cx="4825160" cy="285431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8" name="Google Shape;68;p15"/>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5"/>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 name="Shape 71"/>
        <p:cNvGrpSpPr/>
        <p:nvPr/>
      </p:nvGrpSpPr>
      <p:grpSpPr>
        <a:xfrm>
          <a:off x="0" y="0"/>
          <a:ext cx="0" cy="0"/>
          <a:chOff x="0" y="0"/>
          <a:chExt cx="0" cy="0"/>
        </a:xfrm>
      </p:grpSpPr>
      <p:sp>
        <p:nvSpPr>
          <p:cNvPr id="72" name="Google Shape;72;p16"/>
          <p:cNvSpPr txBox="1"/>
          <p:nvPr>
            <p:ph type="title"/>
          </p:nvPr>
        </p:nvSpPr>
        <p:spPr>
          <a:xfrm>
            <a:off x="1152144" y="969264"/>
            <a:ext cx="8825659" cy="70408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6"/>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6"/>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76" name="Shape 76"/>
        <p:cNvGrpSpPr/>
        <p:nvPr/>
      </p:nvGrpSpPr>
      <p:grpSpPr>
        <a:xfrm>
          <a:off x="0" y="0"/>
          <a:ext cx="0" cy="0"/>
          <a:chOff x="0" y="0"/>
          <a:chExt cx="0" cy="0"/>
        </a:xfrm>
      </p:grpSpPr>
      <p:sp>
        <p:nvSpPr>
          <p:cNvPr id="77" name="Google Shape;77;p17"/>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7"/>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81" name="Shape 81"/>
        <p:cNvGrpSpPr/>
        <p:nvPr/>
      </p:nvGrpSpPr>
      <p:grpSpPr>
        <a:xfrm>
          <a:off x="0" y="0"/>
          <a:ext cx="0" cy="0"/>
          <a:chOff x="0" y="0"/>
          <a:chExt cx="0" cy="0"/>
        </a:xfrm>
      </p:grpSpPr>
      <p:grpSp>
        <p:nvGrpSpPr>
          <p:cNvPr id="82" name="Google Shape;82;p18"/>
          <p:cNvGrpSpPr/>
          <p:nvPr/>
        </p:nvGrpSpPr>
        <p:grpSpPr>
          <a:xfrm>
            <a:off x="-1588" y="0"/>
            <a:ext cx="12193588" cy="6861555"/>
            <a:chOff x="-1588" y="0"/>
            <a:chExt cx="12193588" cy="6861555"/>
          </a:xfrm>
        </p:grpSpPr>
        <p:sp>
          <p:nvSpPr>
            <p:cNvPr id="83" name="Google Shape;83;p1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8"/>
            <p:cNvSpPr/>
            <p:nvPr/>
          </p:nvSpPr>
          <p:spPr>
            <a:xfrm>
              <a:off x="8761412" y="1828800"/>
              <a:ext cx="2819400" cy="2819400"/>
            </a:xfrm>
            <a:prstGeom prst="ellipse">
              <a:avLst/>
            </a:prstGeom>
            <a:gradFill>
              <a:gsLst>
                <a:gs pos="0">
                  <a:srgbClr val="5F9C9D">
                    <a:alpha val="6666"/>
                  </a:srgbClr>
                </a:gs>
                <a:gs pos="36000">
                  <a:srgbClr val="5F9C9D">
                    <a:alpha val="5882"/>
                  </a:srgbClr>
                </a:gs>
                <a:gs pos="69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8"/>
            <p:cNvSpPr/>
            <p:nvPr/>
          </p:nvSpPr>
          <p:spPr>
            <a:xfrm>
              <a:off x="8761412" y="5870955"/>
              <a:ext cx="990600" cy="990600"/>
            </a:xfrm>
            <a:prstGeom prst="ellipse">
              <a:avLst/>
            </a:prstGeom>
            <a:gradFill>
              <a:gsLst>
                <a:gs pos="0">
                  <a:srgbClr val="5F9C9D">
                    <a:alpha val="13725"/>
                  </a:srgbClr>
                </a:gs>
                <a:gs pos="36000">
                  <a:srgbClr val="5F9C9D">
                    <a:alpha val="6666"/>
                  </a:srgbClr>
                </a:gs>
                <a:gs pos="66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8"/>
            <p:cNvSpPr/>
            <p:nvPr/>
          </p:nvSpPr>
          <p:spPr>
            <a:xfrm>
              <a:off x="-1588" y="2667000"/>
              <a:ext cx="4191000" cy="4191000"/>
            </a:xfrm>
            <a:prstGeom prst="ellipse">
              <a:avLst/>
            </a:prstGeom>
            <a:gradFill>
              <a:gsLst>
                <a:gs pos="0">
                  <a:srgbClr val="5F9C9D">
                    <a:alpha val="10980"/>
                  </a:srgbClr>
                </a:gs>
                <a:gs pos="36000">
                  <a:srgbClr val="5F9C9D">
                    <a:alpha val="9803"/>
                  </a:srgbClr>
                </a:gs>
                <a:gs pos="75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8"/>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8"/>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89" name="Google Shape;89;p18"/>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91" name="Google Shape;91;p18"/>
          <p:cNvSpPr txBox="1"/>
          <p:nvPr>
            <p:ph type="title"/>
          </p:nvPr>
        </p:nvSpPr>
        <p:spPr>
          <a:xfrm>
            <a:off x="1154953" y="1298448"/>
            <a:ext cx="2793159" cy="1597152"/>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8"/>
          <p:cNvSpPr txBox="1"/>
          <p:nvPr>
            <p:ph idx="1" type="body"/>
          </p:nvPr>
        </p:nvSpPr>
        <p:spPr>
          <a:xfrm>
            <a:off x="5779008" y="1447800"/>
            <a:ext cx="5195997" cy="4572000"/>
          </a:xfrm>
          <a:prstGeom prst="rect">
            <a:avLst/>
          </a:prstGeom>
          <a:noFill/>
          <a:ln>
            <a:noFill/>
          </a:ln>
        </p:spPr>
        <p:txBody>
          <a:bodyPr anchorCtr="0" anchor="ctr"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3" name="Google Shape;93;p18"/>
          <p:cNvSpPr txBox="1"/>
          <p:nvPr>
            <p:ph idx="2" type="body"/>
          </p:nvPr>
        </p:nvSpPr>
        <p:spPr>
          <a:xfrm>
            <a:off x="1154953" y="3129280"/>
            <a:ext cx="2793159"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86D1D8"/>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4" name="Google Shape;94;p18"/>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8"/>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98" name="Shape 98"/>
        <p:cNvGrpSpPr/>
        <p:nvPr/>
      </p:nvGrpSpPr>
      <p:grpSpPr>
        <a:xfrm>
          <a:off x="0" y="0"/>
          <a:ext cx="0" cy="0"/>
          <a:chOff x="0" y="0"/>
          <a:chExt cx="0" cy="0"/>
        </a:xfrm>
      </p:grpSpPr>
      <p:grpSp>
        <p:nvGrpSpPr>
          <p:cNvPr id="99" name="Google Shape;99;p19"/>
          <p:cNvGrpSpPr/>
          <p:nvPr/>
        </p:nvGrpSpPr>
        <p:grpSpPr>
          <a:xfrm>
            <a:off x="-1588" y="0"/>
            <a:ext cx="12193588" cy="6861555"/>
            <a:chOff x="-1588" y="0"/>
            <a:chExt cx="12193588" cy="6861555"/>
          </a:xfrm>
        </p:grpSpPr>
        <p:sp>
          <p:nvSpPr>
            <p:cNvPr id="100" name="Google Shape;100;p19"/>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9"/>
            <p:cNvSpPr/>
            <p:nvPr/>
          </p:nvSpPr>
          <p:spPr>
            <a:xfrm>
              <a:off x="8761412" y="1828800"/>
              <a:ext cx="2819400" cy="2819400"/>
            </a:xfrm>
            <a:prstGeom prst="ellipse">
              <a:avLst/>
            </a:prstGeom>
            <a:gradFill>
              <a:gsLst>
                <a:gs pos="0">
                  <a:srgbClr val="5F9C9D">
                    <a:alpha val="6666"/>
                  </a:srgbClr>
                </a:gs>
                <a:gs pos="36000">
                  <a:srgbClr val="5F9C9D">
                    <a:alpha val="5882"/>
                  </a:srgbClr>
                </a:gs>
                <a:gs pos="69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9"/>
            <p:cNvSpPr/>
            <p:nvPr/>
          </p:nvSpPr>
          <p:spPr>
            <a:xfrm>
              <a:off x="8761412" y="5870955"/>
              <a:ext cx="990600" cy="990600"/>
            </a:xfrm>
            <a:prstGeom prst="ellipse">
              <a:avLst/>
            </a:prstGeom>
            <a:gradFill>
              <a:gsLst>
                <a:gs pos="0">
                  <a:srgbClr val="5F9C9D">
                    <a:alpha val="13725"/>
                  </a:srgbClr>
                </a:gs>
                <a:gs pos="36000">
                  <a:srgbClr val="5F9C9D">
                    <a:alpha val="6666"/>
                  </a:srgbClr>
                </a:gs>
                <a:gs pos="66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9"/>
            <p:cNvSpPr/>
            <p:nvPr/>
          </p:nvSpPr>
          <p:spPr>
            <a:xfrm>
              <a:off x="-1588" y="2667000"/>
              <a:ext cx="4191000" cy="4191000"/>
            </a:xfrm>
            <a:prstGeom prst="ellipse">
              <a:avLst/>
            </a:prstGeom>
            <a:gradFill>
              <a:gsLst>
                <a:gs pos="0">
                  <a:srgbClr val="5F9C9D">
                    <a:alpha val="10980"/>
                  </a:srgbClr>
                </a:gs>
                <a:gs pos="36000">
                  <a:srgbClr val="5F9C9D">
                    <a:alpha val="9803"/>
                  </a:srgbClr>
                </a:gs>
                <a:gs pos="75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9"/>
            <p:cNvSpPr/>
            <p:nvPr/>
          </p:nvSpPr>
          <p:spPr>
            <a:xfrm>
              <a:off x="6172200" y="402165"/>
              <a:ext cx="55964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9"/>
            <p:cNvSpPr/>
            <p:nvPr/>
          </p:nvSpPr>
          <p:spPr>
            <a:xfrm rot="-5400000">
              <a:off x="32954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06" name="Google Shape;106;p19"/>
            <p:cNvSpPr/>
            <p:nvPr/>
          </p:nvSpPr>
          <p:spPr>
            <a:xfrm rot="-5677511">
              <a:off x="4203594"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9"/>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08" name="Google Shape;108;p19"/>
          <p:cNvSpPr txBox="1"/>
          <p:nvPr>
            <p:ph type="title"/>
          </p:nvPr>
        </p:nvSpPr>
        <p:spPr>
          <a:xfrm>
            <a:off x="1153907" y="1693332"/>
            <a:ext cx="3860259" cy="173566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9"/>
          <p:cNvSpPr/>
          <p:nvPr>
            <p:ph idx="2" type="pic"/>
          </p:nvPr>
        </p:nvSpPr>
        <p:spPr>
          <a:xfrm>
            <a:off x="6547870" y="1143000"/>
            <a:ext cx="3227193"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10" name="Google Shape;110;p19"/>
          <p:cNvSpPr txBox="1"/>
          <p:nvPr>
            <p:ph idx="1" type="body"/>
          </p:nvPr>
        </p:nvSpPr>
        <p:spPr>
          <a:xfrm>
            <a:off x="1154955" y="3657600"/>
            <a:ext cx="3859212"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86D1D8"/>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11" name="Google Shape;111;p19"/>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19"/>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1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10"/>
          <p:cNvGrpSpPr/>
          <p:nvPr/>
        </p:nvGrpSpPr>
        <p:grpSpPr>
          <a:xfrm>
            <a:off x="-1588" y="0"/>
            <a:ext cx="12193588" cy="6861555"/>
            <a:chOff x="-1588" y="0"/>
            <a:chExt cx="12193588" cy="6861555"/>
          </a:xfrm>
        </p:grpSpPr>
        <p:sp>
          <p:nvSpPr>
            <p:cNvPr id="7" name="Google Shape;7;p10"/>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0"/>
            <p:cNvSpPr/>
            <p:nvPr/>
          </p:nvSpPr>
          <p:spPr>
            <a:xfrm>
              <a:off x="8761412" y="1828800"/>
              <a:ext cx="2819400" cy="2819400"/>
            </a:xfrm>
            <a:prstGeom prst="ellipse">
              <a:avLst/>
            </a:prstGeom>
            <a:gradFill>
              <a:gsLst>
                <a:gs pos="0">
                  <a:srgbClr val="5F9C9D">
                    <a:alpha val="6666"/>
                  </a:srgbClr>
                </a:gs>
                <a:gs pos="36000">
                  <a:srgbClr val="5F9C9D">
                    <a:alpha val="5882"/>
                  </a:srgbClr>
                </a:gs>
                <a:gs pos="69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0"/>
            <p:cNvSpPr/>
            <p:nvPr/>
          </p:nvSpPr>
          <p:spPr>
            <a:xfrm>
              <a:off x="8761412" y="5870955"/>
              <a:ext cx="990600" cy="990600"/>
            </a:xfrm>
            <a:prstGeom prst="ellipse">
              <a:avLst/>
            </a:prstGeom>
            <a:gradFill>
              <a:gsLst>
                <a:gs pos="0">
                  <a:srgbClr val="5F9C9D">
                    <a:alpha val="13725"/>
                  </a:srgbClr>
                </a:gs>
                <a:gs pos="36000">
                  <a:srgbClr val="5F9C9D">
                    <a:alpha val="6666"/>
                  </a:srgbClr>
                </a:gs>
                <a:gs pos="66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0"/>
            <p:cNvSpPr/>
            <p:nvPr/>
          </p:nvSpPr>
          <p:spPr>
            <a:xfrm>
              <a:off x="-1588" y="2667000"/>
              <a:ext cx="4191000" cy="4191000"/>
            </a:xfrm>
            <a:prstGeom prst="ellipse">
              <a:avLst/>
            </a:prstGeom>
            <a:gradFill>
              <a:gsLst>
                <a:gs pos="0">
                  <a:srgbClr val="5F9C9D">
                    <a:alpha val="10980"/>
                  </a:srgbClr>
                </a:gs>
                <a:gs pos="36000">
                  <a:srgbClr val="5F9C9D">
                    <a:alpha val="9803"/>
                  </a:srgbClr>
                </a:gs>
                <a:gs pos="75000">
                  <a:srgbClr val="5F9C9D">
                    <a:alpha val="0"/>
                  </a:srgbClr>
                </a:gs>
                <a:gs pos="100000">
                  <a:srgbClr val="5F9C9D">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0"/>
            <p:cNvSpPr/>
            <p:nvPr/>
          </p:nvSpPr>
          <p:spPr>
            <a:xfrm rot="-589932">
              <a:off x="8490951" y="17975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0"/>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3" name="Google Shape;13;p1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4" name="Google Shape;14;p10"/>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5" name="Google Shape;15;p10"/>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16" name="Google Shape;16;p10"/>
          <p:cNvSpPr txBox="1"/>
          <p:nvPr>
            <p:ph idx="10" type="dt"/>
          </p:nvPr>
        </p:nvSpPr>
        <p:spPr>
          <a:xfrm>
            <a:off x="10652760" y="6391656"/>
            <a:ext cx="990599" cy="304799"/>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7" name="Google Shape;17;p10"/>
          <p:cNvSpPr txBox="1"/>
          <p:nvPr>
            <p:ph idx="11" type="ftr"/>
          </p:nvPr>
        </p:nvSpPr>
        <p:spPr>
          <a:xfrm>
            <a:off x="557784" y="6391656"/>
            <a:ext cx="3867912" cy="310896"/>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8" name="Google Shape;18;p1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1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data.ct.gov/Health-and-Human-Services/Pharmacies/2rnd-twzt/data" TargetMode="External"/><Relationship Id="rId4" Type="http://schemas.openxmlformats.org/officeDocument/2006/relationships/hyperlink" Target="https://www.kaggle.com/datasets/goldenoakresearch/us-household-income-stats-geo-locations" TargetMode="External"/><Relationship Id="rId5" Type="http://schemas.openxmlformats.org/officeDocument/2006/relationships/hyperlink" Target="https://www.kaggle.com/datasets/andrewmvd/us-hospital-locations" TargetMode="External"/><Relationship Id="rId6" Type="http://schemas.openxmlformats.org/officeDocument/2006/relationships/hyperlink" Target="https://data.opendatasoft.com/explore/dataset/georef-united-states-of-america-zc-point%40public/table/" TargetMode="External"/><Relationship Id="rId7" Type="http://schemas.openxmlformats.org/officeDocument/2006/relationships/hyperlink" Target="https://data.ct.gov/Health-and-Human-Services/Pharmacies/2rnd-twzt/data"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20.jpg"/><Relationship Id="rId9" Type="http://schemas.openxmlformats.org/officeDocument/2006/relationships/image" Target="../media/image8.jpg"/><Relationship Id="rId5" Type="http://schemas.openxmlformats.org/officeDocument/2006/relationships/image" Target="../media/image18.jpg"/><Relationship Id="rId6" Type="http://schemas.openxmlformats.org/officeDocument/2006/relationships/image" Target="../media/image4.jpg"/><Relationship Id="rId7" Type="http://schemas.openxmlformats.org/officeDocument/2006/relationships/image" Target="../media/image2.png"/><Relationship Id="rId8"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3" name="Shape 233"/>
        <p:cNvGrpSpPr/>
        <p:nvPr/>
      </p:nvGrpSpPr>
      <p:grpSpPr>
        <a:xfrm>
          <a:off x="0" y="0"/>
          <a:ext cx="0" cy="0"/>
          <a:chOff x="0" y="0"/>
          <a:chExt cx="0" cy="0"/>
        </a:xfrm>
      </p:grpSpPr>
      <p:sp>
        <p:nvSpPr>
          <p:cNvPr id="234" name="Google Shape;234;p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pic>
        <p:nvPicPr>
          <p:cNvPr descr="Close up of Doctor is showing medical analytics data, Medical technology concept stock photos" id="235" name="Google Shape;235;p1"/>
          <p:cNvPicPr preferRelativeResize="0"/>
          <p:nvPr/>
        </p:nvPicPr>
        <p:blipFill rotWithShape="1">
          <a:blip r:embed="rId3">
            <a:alphaModFix amt="25000"/>
          </a:blip>
          <a:srcRect b="0" l="0" r="9090" t="28417"/>
          <a:stretch/>
        </p:blipFill>
        <p:spPr>
          <a:xfrm>
            <a:off x="474133" y="483690"/>
            <a:ext cx="11243734" cy="5909733"/>
          </a:xfrm>
          <a:prstGeom prst="rect">
            <a:avLst/>
          </a:prstGeom>
          <a:noFill/>
          <a:ln>
            <a:noFill/>
          </a:ln>
        </p:spPr>
      </p:pic>
      <p:sp>
        <p:nvSpPr>
          <p:cNvPr id="236" name="Google Shape;236;p1"/>
          <p:cNvSpPr txBox="1"/>
          <p:nvPr>
            <p:ph type="ctrTitle"/>
          </p:nvPr>
        </p:nvSpPr>
        <p:spPr>
          <a:xfrm>
            <a:off x="1158002" y="2628944"/>
            <a:ext cx="8827200" cy="12267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2"/>
              </a:buClr>
              <a:buSzPts val="5400"/>
              <a:buFont typeface="Century Gothic"/>
              <a:buNone/>
            </a:pPr>
            <a:r>
              <a:rPr lang="en-US" sz="6000"/>
              <a:t>Healthcare Analytics</a:t>
            </a:r>
            <a:endParaRPr sz="6000"/>
          </a:p>
        </p:txBody>
      </p:sp>
      <p:sp>
        <p:nvSpPr>
          <p:cNvPr id="237" name="Google Shape;237;p1"/>
          <p:cNvSpPr txBox="1"/>
          <p:nvPr>
            <p:ph idx="1" type="subTitle"/>
          </p:nvPr>
        </p:nvSpPr>
        <p:spPr>
          <a:xfrm>
            <a:off x="1154954" y="4371239"/>
            <a:ext cx="8827245" cy="680445"/>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rPr lang="en-US"/>
              <a:t>FINAL PRESENTATION: ANALYSIS OF HEALTHCARE FACILITIES IN CONNECTICUT USING DBEAVER</a:t>
            </a:r>
            <a:endParaRPr/>
          </a:p>
          <a:p>
            <a:pPr indent="0" lvl="0" marL="0" rtl="0" algn="l">
              <a:spcBef>
                <a:spcPts val="1000"/>
              </a:spcBef>
              <a:spcAft>
                <a:spcPts val="0"/>
              </a:spcAft>
              <a:buSzPts val="1440"/>
              <a:buNone/>
            </a:pPr>
            <a:r>
              <a:t/>
            </a:r>
            <a:endParaRPr/>
          </a:p>
          <a:p>
            <a:pPr indent="0" lvl="0" marL="0" rtl="0" algn="l">
              <a:spcBef>
                <a:spcPts val="1000"/>
              </a:spcBef>
              <a:spcAft>
                <a:spcPts val="0"/>
              </a:spcAft>
              <a:buSzPts val="1440"/>
              <a:buNone/>
            </a:pPr>
            <a:r>
              <a:t/>
            </a:r>
            <a:endParaRPr/>
          </a:p>
        </p:txBody>
      </p:sp>
      <p:sp>
        <p:nvSpPr>
          <p:cNvPr id="238" name="Google Shape;238;p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
          <p:cNvSpPr txBox="1"/>
          <p:nvPr/>
        </p:nvSpPr>
        <p:spPr>
          <a:xfrm>
            <a:off x="1154954" y="5516261"/>
            <a:ext cx="2352675"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600" u="none" cap="none" strike="noStrike">
                <a:solidFill>
                  <a:schemeClr val="lt1"/>
                </a:solidFill>
                <a:latin typeface="Century Gothic"/>
                <a:ea typeface="Century Gothic"/>
                <a:cs typeface="Century Gothic"/>
                <a:sym typeface="Century Gothic"/>
              </a:rPr>
              <a:t>OPIM 5272</a:t>
            </a:r>
            <a:endParaRPr/>
          </a:p>
          <a:p>
            <a:pPr indent="0" lvl="0" marL="0" marR="0" rtl="0" algn="l">
              <a:spcBef>
                <a:spcPts val="0"/>
              </a:spcBef>
              <a:spcAft>
                <a:spcPts val="0"/>
              </a:spcAft>
              <a:buNone/>
            </a:pPr>
            <a:r>
              <a:rPr lang="en-US" sz="1600">
                <a:solidFill>
                  <a:schemeClr val="lt1"/>
                </a:solidFill>
                <a:latin typeface="Century Gothic"/>
                <a:ea typeface="Century Gothic"/>
                <a:cs typeface="Century Gothic"/>
                <a:sym typeface="Century Gothic"/>
              </a:rPr>
              <a:t>December 8</a:t>
            </a:r>
            <a:r>
              <a:rPr baseline="30000" lang="en-US" sz="1600">
                <a:solidFill>
                  <a:schemeClr val="lt1"/>
                </a:solidFill>
                <a:latin typeface="Century Gothic"/>
                <a:ea typeface="Century Gothic"/>
                <a:cs typeface="Century Gothic"/>
                <a:sym typeface="Century Gothic"/>
              </a:rPr>
              <a:t>th</a:t>
            </a:r>
            <a:r>
              <a:rPr lang="en-US" sz="1600">
                <a:solidFill>
                  <a:schemeClr val="lt1"/>
                </a:solidFill>
                <a:latin typeface="Century Gothic"/>
                <a:ea typeface="Century Gothic"/>
                <a:cs typeface="Century Gothic"/>
                <a:sym typeface="Century Gothic"/>
              </a:rPr>
              <a:t> 2022</a:t>
            </a:r>
            <a:endParaRPr/>
          </a:p>
        </p:txBody>
      </p:sp>
      <p:sp>
        <p:nvSpPr>
          <p:cNvPr id="240" name="Google Shape;240;p1"/>
          <p:cNvSpPr txBox="1"/>
          <p:nvPr>
            <p:ph idx="12" type="sldNum"/>
          </p:nvPr>
        </p:nvSpPr>
        <p:spPr>
          <a:xfrm>
            <a:off x="10351008" y="292608"/>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000"/>
                                  </p:stCondLst>
                                  <p:childTnLst>
                                    <p:set>
                                      <p:cBhvr>
                                        <p:cTn dur="1" fill="hold">
                                          <p:stCondLst>
                                            <p:cond delay="0"/>
                                          </p:stCondLst>
                                        </p:cTn>
                                        <p:tgtEl>
                                          <p:spTgt spid="237">
                                            <p:txEl>
                                              <p:pRg end="0" st="0"/>
                                            </p:txEl>
                                          </p:spTgt>
                                        </p:tgtEl>
                                        <p:attrNameLst>
                                          <p:attrName>style.visibility</p:attrName>
                                        </p:attrNameLst>
                                      </p:cBhvr>
                                      <p:to>
                                        <p:strVal val="visible"/>
                                      </p:to>
                                    </p:set>
                                    <p:animEffect filter="fade" transition="in">
                                      <p:cBhvr>
                                        <p:cTn dur="400"/>
                                        <p:tgtEl>
                                          <p:spTgt spid="237">
                                            <p:txEl>
                                              <p:pRg end="0" st="0"/>
                                            </p:txEl>
                                          </p:spTgt>
                                        </p:tgtEl>
                                      </p:cBhvr>
                                    </p:animEffect>
                                  </p:childTnLst>
                                </p:cTn>
                              </p:par>
                              <p:par>
                                <p:cTn fill="hold" nodeType="withEffect" presetClass="entr" presetID="10" presetSubtype="0">
                                  <p:stCondLst>
                                    <p:cond delay="2000"/>
                                  </p:stCondLst>
                                  <p:childTnLst>
                                    <p:set>
                                      <p:cBhvr>
                                        <p:cTn dur="1" fill="hold">
                                          <p:stCondLst>
                                            <p:cond delay="0"/>
                                          </p:stCondLst>
                                        </p:cTn>
                                        <p:tgtEl>
                                          <p:spTgt spid="237">
                                            <p:txEl>
                                              <p:pRg end="1" st="1"/>
                                            </p:txEl>
                                          </p:spTgt>
                                        </p:tgtEl>
                                        <p:attrNameLst>
                                          <p:attrName>style.visibility</p:attrName>
                                        </p:attrNameLst>
                                      </p:cBhvr>
                                      <p:to>
                                        <p:strVal val="visible"/>
                                      </p:to>
                                    </p:set>
                                    <p:animEffect filter="fade" transition="in">
                                      <p:cBhvr>
                                        <p:cTn dur="400"/>
                                        <p:tgtEl>
                                          <p:spTgt spid="237">
                                            <p:txEl>
                                              <p:pRg end="1" st="1"/>
                                            </p:txEl>
                                          </p:spTgt>
                                        </p:tgtEl>
                                      </p:cBhvr>
                                    </p:animEffect>
                                  </p:childTnLst>
                                </p:cTn>
                              </p:par>
                              <p:par>
                                <p:cTn fill="hold" nodeType="withEffect" presetClass="entr" presetID="10" presetSubtype="0">
                                  <p:stCondLst>
                                    <p:cond delay="2000"/>
                                  </p:stCondLst>
                                  <p:childTnLst>
                                    <p:set>
                                      <p:cBhvr>
                                        <p:cTn dur="1" fill="hold">
                                          <p:stCondLst>
                                            <p:cond delay="0"/>
                                          </p:stCondLst>
                                        </p:cTn>
                                        <p:tgtEl>
                                          <p:spTgt spid="237">
                                            <p:txEl>
                                              <p:pRg end="2" st="2"/>
                                            </p:txEl>
                                          </p:spTgt>
                                        </p:tgtEl>
                                        <p:attrNameLst>
                                          <p:attrName>style.visibility</p:attrName>
                                        </p:attrNameLst>
                                      </p:cBhvr>
                                      <p:to>
                                        <p:strVal val="visible"/>
                                      </p:to>
                                    </p:set>
                                    <p:animEffect filter="fade" transition="in">
                                      <p:cBhvr>
                                        <p:cTn dur="400"/>
                                        <p:tgtEl>
                                          <p:spTgt spid="237">
                                            <p:txEl>
                                              <p:pRg end="2" st="2"/>
                                            </p:txEl>
                                          </p:spTgt>
                                        </p:tgtEl>
                                      </p:cBhvr>
                                    </p:animEffect>
                                  </p:childTnLst>
                                </p:cTn>
                              </p:par>
                              <p:par>
                                <p:cTn fill="hold" nodeType="withEffect" presetClass="entr" presetID="10" presetSubtype="0">
                                  <p:stCondLst>
                                    <p:cond delay="500"/>
                                  </p:stCondLst>
                                  <p:childTnLst>
                                    <p:set>
                                      <p:cBhvr>
                                        <p:cTn dur="1" fill="hold">
                                          <p:stCondLst>
                                            <p:cond delay="0"/>
                                          </p:stCondLst>
                                        </p:cTn>
                                        <p:tgtEl>
                                          <p:spTgt spid="236"/>
                                        </p:tgtEl>
                                        <p:attrNameLst>
                                          <p:attrName>style.visibility</p:attrName>
                                        </p:attrNameLst>
                                      </p:cBhvr>
                                      <p:to>
                                        <p:strVal val="visible"/>
                                      </p:to>
                                    </p:set>
                                    <p:animEffect filter="fade" transition="in">
                                      <p:cBhvr>
                                        <p:cTn dur="400"/>
                                        <p:tgtEl>
                                          <p:spTgt spid="2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1abf9c71da1_2_8"/>
          <p:cNvSpPr txBox="1"/>
          <p:nvPr>
            <p:ph type="title"/>
          </p:nvPr>
        </p:nvSpPr>
        <p:spPr>
          <a:xfrm>
            <a:off x="1154954" y="973669"/>
            <a:ext cx="8825700" cy="707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4. REPORTS &amp; ANALYSIS</a:t>
            </a:r>
            <a:endParaRPr/>
          </a:p>
          <a:p>
            <a:pPr indent="0" lvl="0" marL="0" rtl="0" algn="l">
              <a:spcBef>
                <a:spcPts val="0"/>
              </a:spcBef>
              <a:spcAft>
                <a:spcPts val="0"/>
              </a:spcAft>
              <a:buClr>
                <a:schemeClr val="lt2"/>
              </a:buClr>
              <a:buSzPts val="3600"/>
              <a:buFont typeface="Century Gothic"/>
              <a:buNone/>
            </a:pPr>
            <a:r>
              <a:rPr lang="en-US" sz="2500"/>
              <a:t>iii) </a:t>
            </a:r>
            <a:r>
              <a:rPr lang="en-US" sz="2117">
                <a:solidFill>
                  <a:schemeClr val="lt1"/>
                </a:solidFill>
              </a:rPr>
              <a:t>What kind of business type is a pharmacy? </a:t>
            </a:r>
            <a:endParaRPr sz="2500">
              <a:solidFill>
                <a:schemeClr val="lt1"/>
              </a:solidFill>
            </a:endParaRPr>
          </a:p>
        </p:txBody>
      </p:sp>
      <p:sp>
        <p:nvSpPr>
          <p:cNvPr id="322" name="Google Shape;322;g1abf9c71da1_2_8"/>
          <p:cNvSpPr txBox="1"/>
          <p:nvPr>
            <p:ph idx="1" type="body"/>
          </p:nvPr>
        </p:nvSpPr>
        <p:spPr>
          <a:xfrm>
            <a:off x="160150" y="2478075"/>
            <a:ext cx="5540400" cy="4137900"/>
          </a:xfrm>
          <a:prstGeom prst="rect">
            <a:avLst/>
          </a:prstGeom>
          <a:noFill/>
          <a:ln>
            <a:noFill/>
          </a:ln>
        </p:spPr>
        <p:txBody>
          <a:bodyPr anchorCtr="0" anchor="t" bIns="45700" lIns="91425" spcFirstLastPara="1" rIns="91425" wrap="square" tIns="45700">
            <a:normAutofit fontScale="77500" lnSpcReduction="10000"/>
          </a:bodyPr>
          <a:lstStyle/>
          <a:p>
            <a:pPr indent="-325668" lvl="0" marL="457200" marR="0" rtl="0" algn="just">
              <a:lnSpc>
                <a:spcPct val="100000"/>
              </a:lnSpc>
              <a:spcBef>
                <a:spcPts val="0"/>
              </a:spcBef>
              <a:spcAft>
                <a:spcPts val="0"/>
              </a:spcAft>
              <a:buSzPct val="66357"/>
              <a:buChar char="❏"/>
            </a:pPr>
            <a:r>
              <a:rPr lang="en-US" sz="2972">
                <a:solidFill>
                  <a:srgbClr val="000000"/>
                </a:solidFill>
              </a:rPr>
              <a:t>Identifying a pharmacy type can help us find the cost of medications in each type of pharmacy.</a:t>
            </a:r>
            <a:endParaRPr sz="2972">
              <a:solidFill>
                <a:srgbClr val="000000"/>
              </a:solidFill>
            </a:endParaRPr>
          </a:p>
          <a:p>
            <a:pPr indent="-325668" lvl="0" marL="457200" marR="0" rtl="0" algn="just">
              <a:lnSpc>
                <a:spcPct val="100000"/>
              </a:lnSpc>
              <a:spcBef>
                <a:spcPts val="0"/>
              </a:spcBef>
              <a:spcAft>
                <a:spcPts val="0"/>
              </a:spcAft>
              <a:buSzPct val="66357"/>
              <a:buChar char="❏"/>
            </a:pPr>
            <a:r>
              <a:rPr lang="en-US" sz="2972">
                <a:solidFill>
                  <a:srgbClr val="000000"/>
                </a:solidFill>
              </a:rPr>
              <a:t>An LLC would for example might have a higher price of a medicine as compared to others.</a:t>
            </a:r>
            <a:endParaRPr sz="2972">
              <a:solidFill>
                <a:srgbClr val="000000"/>
              </a:solidFill>
            </a:endParaRPr>
          </a:p>
          <a:p>
            <a:pPr indent="-325668" lvl="0" marL="457200" marR="0" rtl="0" algn="just">
              <a:lnSpc>
                <a:spcPct val="100000"/>
              </a:lnSpc>
              <a:spcBef>
                <a:spcPts val="0"/>
              </a:spcBef>
              <a:spcAft>
                <a:spcPts val="0"/>
              </a:spcAft>
              <a:buSzPct val="66357"/>
              <a:buChar char="❏"/>
            </a:pPr>
            <a:r>
              <a:rPr lang="en-US" sz="2972">
                <a:solidFill>
                  <a:srgbClr val="000000"/>
                </a:solidFill>
              </a:rPr>
              <a:t>This information can in turn help patients find a suitable pharmacy in their neighbourhood which sells cheaper medicines.</a:t>
            </a:r>
            <a:endParaRPr sz="2872">
              <a:solidFill>
                <a:srgbClr val="000000"/>
              </a:solidFill>
            </a:endParaRPr>
          </a:p>
          <a:p>
            <a:pPr indent="0" lvl="0" marL="457200" rtl="0" algn="l">
              <a:spcBef>
                <a:spcPts val="0"/>
              </a:spcBef>
              <a:spcAft>
                <a:spcPts val="0"/>
              </a:spcAft>
              <a:buNone/>
            </a:pPr>
            <a:r>
              <a:t/>
            </a:r>
            <a:endParaRPr sz="2300"/>
          </a:p>
        </p:txBody>
      </p:sp>
      <p:pic>
        <p:nvPicPr>
          <p:cNvPr id="323" name="Google Shape;323;g1abf9c71da1_2_8"/>
          <p:cNvPicPr preferRelativeResize="0"/>
          <p:nvPr/>
        </p:nvPicPr>
        <p:blipFill>
          <a:blip r:embed="rId3">
            <a:alphaModFix/>
          </a:blip>
          <a:stretch>
            <a:fillRect/>
          </a:stretch>
        </p:blipFill>
        <p:spPr>
          <a:xfrm>
            <a:off x="5700500" y="2407150"/>
            <a:ext cx="5926025" cy="3534100"/>
          </a:xfrm>
          <a:prstGeom prst="rect">
            <a:avLst/>
          </a:prstGeom>
          <a:noFill/>
          <a:ln>
            <a:noFill/>
          </a:ln>
        </p:spPr>
      </p:pic>
      <p:sp>
        <p:nvSpPr>
          <p:cNvPr id="324" name="Google Shape;324;g1abf9c71da1_2_8"/>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1abf9c71da1_2_15"/>
          <p:cNvSpPr txBox="1"/>
          <p:nvPr>
            <p:ph type="title"/>
          </p:nvPr>
        </p:nvSpPr>
        <p:spPr>
          <a:xfrm>
            <a:off x="1154954" y="973669"/>
            <a:ext cx="8825700" cy="707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4. REPORTS &amp; ANALYSIS</a:t>
            </a:r>
            <a:endParaRPr/>
          </a:p>
          <a:p>
            <a:pPr indent="0" lvl="0" marL="0" rtl="0" algn="l">
              <a:spcBef>
                <a:spcPts val="0"/>
              </a:spcBef>
              <a:spcAft>
                <a:spcPts val="0"/>
              </a:spcAft>
              <a:buClr>
                <a:schemeClr val="lt2"/>
              </a:buClr>
              <a:buSzPts val="3600"/>
              <a:buFont typeface="Century Gothic"/>
              <a:buNone/>
            </a:pPr>
            <a:r>
              <a:rPr lang="en-US" sz="2500"/>
              <a:t>iv) Number of Pharmacy facilities in a low earning neighbourhood?</a:t>
            </a:r>
            <a:endParaRPr sz="2500"/>
          </a:p>
        </p:txBody>
      </p:sp>
      <p:sp>
        <p:nvSpPr>
          <p:cNvPr id="330" name="Google Shape;330;g1abf9c71da1_2_15"/>
          <p:cNvSpPr txBox="1"/>
          <p:nvPr>
            <p:ph idx="1" type="body"/>
          </p:nvPr>
        </p:nvSpPr>
        <p:spPr>
          <a:xfrm>
            <a:off x="380375" y="2466000"/>
            <a:ext cx="4942800" cy="3744600"/>
          </a:xfrm>
          <a:prstGeom prst="rect">
            <a:avLst/>
          </a:prstGeom>
          <a:noFill/>
          <a:ln>
            <a:noFill/>
          </a:ln>
        </p:spPr>
        <p:txBody>
          <a:bodyPr anchorCtr="0" anchor="t" bIns="45700" lIns="91425" spcFirstLastPara="1" rIns="91425" wrap="square" tIns="45700">
            <a:normAutofit fontScale="77500" lnSpcReduction="20000"/>
          </a:bodyPr>
          <a:lstStyle/>
          <a:p>
            <a:pPr indent="-325668" lvl="0" marL="457200" marR="0" rtl="0" algn="just">
              <a:lnSpc>
                <a:spcPct val="100000"/>
              </a:lnSpc>
              <a:spcBef>
                <a:spcPts val="0"/>
              </a:spcBef>
              <a:spcAft>
                <a:spcPts val="0"/>
              </a:spcAft>
              <a:buSzPct val="66357"/>
              <a:buChar char="❏"/>
            </a:pPr>
            <a:r>
              <a:rPr lang="en-US" sz="2972">
                <a:solidFill>
                  <a:srgbClr val="000000"/>
                </a:solidFill>
              </a:rPr>
              <a:t>This information will be useful for the people to find pharmacies in their localities.</a:t>
            </a:r>
            <a:endParaRPr sz="2972">
              <a:solidFill>
                <a:srgbClr val="000000"/>
              </a:solidFill>
            </a:endParaRPr>
          </a:p>
          <a:p>
            <a:pPr indent="-325668" lvl="0" marL="457200" marR="0" rtl="0" algn="just">
              <a:lnSpc>
                <a:spcPct val="100000"/>
              </a:lnSpc>
              <a:spcBef>
                <a:spcPts val="0"/>
              </a:spcBef>
              <a:spcAft>
                <a:spcPts val="0"/>
              </a:spcAft>
              <a:buSzPct val="66357"/>
              <a:buChar char="❏"/>
            </a:pPr>
            <a:r>
              <a:rPr lang="en-US" sz="2972">
                <a:solidFill>
                  <a:srgbClr val="000000"/>
                </a:solidFill>
              </a:rPr>
              <a:t>Families can find number of pharmacies in a location if they are planning to move there.</a:t>
            </a:r>
            <a:endParaRPr sz="2972">
              <a:solidFill>
                <a:srgbClr val="000000"/>
              </a:solidFill>
            </a:endParaRPr>
          </a:p>
          <a:p>
            <a:pPr indent="-325668" lvl="0" marL="457200" marR="0" rtl="0" algn="just">
              <a:lnSpc>
                <a:spcPct val="100000"/>
              </a:lnSpc>
              <a:spcBef>
                <a:spcPts val="0"/>
              </a:spcBef>
              <a:spcAft>
                <a:spcPts val="0"/>
              </a:spcAft>
              <a:buSzPct val="66357"/>
              <a:buChar char="❏"/>
            </a:pPr>
            <a:r>
              <a:rPr lang="en-US" sz="2972">
                <a:solidFill>
                  <a:srgbClr val="000000"/>
                </a:solidFill>
              </a:rPr>
              <a:t>Public and Private organization can plan establishment of pharmacies and hospitals in locatilities that has a lack of it.</a:t>
            </a:r>
            <a:endParaRPr/>
          </a:p>
        </p:txBody>
      </p:sp>
      <p:pic>
        <p:nvPicPr>
          <p:cNvPr id="331" name="Google Shape;331;g1abf9c71da1_2_15"/>
          <p:cNvPicPr preferRelativeResize="0"/>
          <p:nvPr/>
        </p:nvPicPr>
        <p:blipFill>
          <a:blip r:embed="rId3">
            <a:alphaModFix/>
          </a:blip>
          <a:stretch>
            <a:fillRect/>
          </a:stretch>
        </p:blipFill>
        <p:spPr>
          <a:xfrm>
            <a:off x="5323100" y="2466001"/>
            <a:ext cx="6186702" cy="3744475"/>
          </a:xfrm>
          <a:prstGeom prst="rect">
            <a:avLst/>
          </a:prstGeom>
          <a:noFill/>
          <a:ln>
            <a:noFill/>
          </a:ln>
        </p:spPr>
      </p:pic>
      <p:sp>
        <p:nvSpPr>
          <p:cNvPr id="332" name="Google Shape;332;g1abf9c71da1_2_15"/>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g1abf9c71da1_2_21"/>
          <p:cNvSpPr txBox="1"/>
          <p:nvPr>
            <p:ph type="title"/>
          </p:nvPr>
        </p:nvSpPr>
        <p:spPr>
          <a:xfrm>
            <a:off x="1154954" y="973669"/>
            <a:ext cx="8825700" cy="707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4. REPORTS &amp; ANALYSIS</a:t>
            </a:r>
            <a:endParaRPr/>
          </a:p>
          <a:p>
            <a:pPr indent="0" lvl="0" marL="0" rtl="0" algn="l">
              <a:spcBef>
                <a:spcPts val="0"/>
              </a:spcBef>
              <a:spcAft>
                <a:spcPts val="0"/>
              </a:spcAft>
              <a:buClr>
                <a:schemeClr val="lt2"/>
              </a:buClr>
              <a:buSzPts val="3600"/>
              <a:buFont typeface="Century Gothic"/>
              <a:buNone/>
            </a:pPr>
            <a:r>
              <a:rPr lang="en-US" sz="2500"/>
              <a:t>v</a:t>
            </a:r>
            <a:r>
              <a:rPr lang="en-US" sz="2500"/>
              <a:t>) Types of medicines and stock amount in the Pharmacy?</a:t>
            </a:r>
            <a:endParaRPr sz="2500"/>
          </a:p>
        </p:txBody>
      </p:sp>
      <p:sp>
        <p:nvSpPr>
          <p:cNvPr id="338" name="Google Shape;338;g1abf9c71da1_2_21"/>
          <p:cNvSpPr txBox="1"/>
          <p:nvPr>
            <p:ph idx="1" type="body"/>
          </p:nvPr>
        </p:nvSpPr>
        <p:spPr>
          <a:xfrm>
            <a:off x="220225" y="2296550"/>
            <a:ext cx="5235600" cy="4226400"/>
          </a:xfrm>
          <a:prstGeom prst="rect">
            <a:avLst/>
          </a:prstGeom>
          <a:noFill/>
          <a:ln>
            <a:noFill/>
          </a:ln>
        </p:spPr>
        <p:txBody>
          <a:bodyPr anchorCtr="0" anchor="t" bIns="45700" lIns="91425" spcFirstLastPara="1" rIns="91425" wrap="square" tIns="45700">
            <a:normAutofit/>
          </a:bodyPr>
          <a:lstStyle/>
          <a:p>
            <a:pPr indent="-381000" lvl="0" marL="457200" marR="0" rtl="0" algn="just">
              <a:lnSpc>
                <a:spcPct val="100000"/>
              </a:lnSpc>
              <a:spcBef>
                <a:spcPts val="0"/>
              </a:spcBef>
              <a:spcAft>
                <a:spcPts val="0"/>
              </a:spcAft>
              <a:buClr>
                <a:srgbClr val="000000"/>
              </a:buClr>
              <a:buSzPts val="2400"/>
              <a:buChar char="❏"/>
            </a:pPr>
            <a:r>
              <a:rPr lang="en-US" sz="2400">
                <a:solidFill>
                  <a:srgbClr val="000000"/>
                </a:solidFill>
              </a:rPr>
              <a:t>This displays the pharmacy name and the particular type of rare medicines with it’s stock amounts.</a:t>
            </a:r>
            <a:endParaRPr sz="2400">
              <a:solidFill>
                <a:srgbClr val="000000"/>
              </a:solidFill>
            </a:endParaRPr>
          </a:p>
          <a:p>
            <a:pPr indent="-381000" lvl="0" marL="457200" marR="0" rtl="0" algn="just">
              <a:lnSpc>
                <a:spcPct val="100000"/>
              </a:lnSpc>
              <a:spcBef>
                <a:spcPts val="0"/>
              </a:spcBef>
              <a:spcAft>
                <a:spcPts val="0"/>
              </a:spcAft>
              <a:buClr>
                <a:srgbClr val="000000"/>
              </a:buClr>
              <a:buSzPts val="2400"/>
              <a:buChar char="❏"/>
            </a:pPr>
            <a:r>
              <a:rPr lang="en-US" sz="2400">
                <a:solidFill>
                  <a:srgbClr val="000000"/>
                </a:solidFill>
              </a:rPr>
              <a:t>From this we can find out where there is a medicine </a:t>
            </a:r>
            <a:r>
              <a:rPr lang="en-US" sz="2400">
                <a:solidFill>
                  <a:srgbClr val="000000"/>
                </a:solidFill>
              </a:rPr>
              <a:t>shortage is in the pharmacy so that they can restock it.</a:t>
            </a:r>
            <a:endParaRPr/>
          </a:p>
          <a:p>
            <a:pPr indent="0" lvl="0" marL="457200" rtl="0" algn="l">
              <a:spcBef>
                <a:spcPts val="0"/>
              </a:spcBef>
              <a:spcAft>
                <a:spcPts val="0"/>
              </a:spcAft>
              <a:buNone/>
            </a:pPr>
            <a:r>
              <a:t/>
            </a:r>
            <a:endParaRPr sz="2300"/>
          </a:p>
        </p:txBody>
      </p:sp>
      <p:pic>
        <p:nvPicPr>
          <p:cNvPr id="339" name="Google Shape;339;g1abf9c71da1_2_21"/>
          <p:cNvPicPr preferRelativeResize="0"/>
          <p:nvPr/>
        </p:nvPicPr>
        <p:blipFill>
          <a:blip r:embed="rId3">
            <a:alphaModFix/>
          </a:blip>
          <a:stretch>
            <a:fillRect/>
          </a:stretch>
        </p:blipFill>
        <p:spPr>
          <a:xfrm>
            <a:off x="5455577" y="2296482"/>
            <a:ext cx="6186700" cy="4226336"/>
          </a:xfrm>
          <a:prstGeom prst="rect">
            <a:avLst/>
          </a:prstGeom>
          <a:noFill/>
          <a:ln>
            <a:noFill/>
          </a:ln>
        </p:spPr>
      </p:pic>
      <p:sp>
        <p:nvSpPr>
          <p:cNvPr id="340" name="Google Shape;340;g1abf9c71da1_2_21"/>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1abf9c71da1_2_32"/>
          <p:cNvSpPr txBox="1"/>
          <p:nvPr>
            <p:ph type="title"/>
          </p:nvPr>
        </p:nvSpPr>
        <p:spPr>
          <a:xfrm>
            <a:off x="1154954" y="973669"/>
            <a:ext cx="88257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5. CHALLENGES</a:t>
            </a:r>
            <a:endParaRPr/>
          </a:p>
        </p:txBody>
      </p:sp>
      <p:sp>
        <p:nvSpPr>
          <p:cNvPr id="346" name="Google Shape;346;g1abf9c71da1_2_32"/>
          <p:cNvSpPr txBox="1"/>
          <p:nvPr>
            <p:ph idx="1" type="body"/>
          </p:nvPr>
        </p:nvSpPr>
        <p:spPr>
          <a:xfrm>
            <a:off x="532200" y="2639800"/>
            <a:ext cx="11200200" cy="3416400"/>
          </a:xfrm>
          <a:prstGeom prst="rect">
            <a:avLst/>
          </a:prstGeom>
        </p:spPr>
        <p:txBody>
          <a:bodyPr anchorCtr="0" anchor="t" bIns="45700" lIns="91425" spcFirstLastPara="1" rIns="91425" wrap="square" tIns="45700">
            <a:normAutofit/>
          </a:bodyPr>
          <a:lstStyle/>
          <a:p>
            <a:pPr indent="-381000" lvl="0" marL="457200" marR="0" rtl="0" algn="just">
              <a:lnSpc>
                <a:spcPct val="100000"/>
              </a:lnSpc>
              <a:spcBef>
                <a:spcPts val="0"/>
              </a:spcBef>
              <a:spcAft>
                <a:spcPts val="0"/>
              </a:spcAft>
              <a:buClr>
                <a:srgbClr val="000000"/>
              </a:buClr>
              <a:buSzPts val="2400"/>
              <a:buChar char="❏"/>
            </a:pPr>
            <a:r>
              <a:rPr lang="en-US" sz="2400">
                <a:solidFill>
                  <a:srgbClr val="000000"/>
                </a:solidFill>
              </a:rPr>
              <a:t>Faced difficulty in finding external datasets and in linking them with the main data set.</a:t>
            </a:r>
            <a:endParaRPr sz="2400">
              <a:solidFill>
                <a:srgbClr val="000000"/>
              </a:solidFill>
            </a:endParaRPr>
          </a:p>
          <a:p>
            <a:pPr indent="-381000" lvl="0" marL="457200" marR="0" rtl="0" algn="just">
              <a:lnSpc>
                <a:spcPct val="100000"/>
              </a:lnSpc>
              <a:spcBef>
                <a:spcPts val="0"/>
              </a:spcBef>
              <a:spcAft>
                <a:spcPts val="0"/>
              </a:spcAft>
              <a:buClr>
                <a:srgbClr val="000000"/>
              </a:buClr>
              <a:buSzPts val="2400"/>
              <a:buChar char="❏"/>
            </a:pPr>
            <a:r>
              <a:rPr lang="en-US" sz="2400">
                <a:solidFill>
                  <a:srgbClr val="000000"/>
                </a:solidFill>
              </a:rPr>
              <a:t>We had to add more columns due to limited data in the pharmacy data set.</a:t>
            </a:r>
            <a:endParaRPr sz="2400">
              <a:solidFill>
                <a:srgbClr val="000000"/>
              </a:solidFill>
            </a:endParaRPr>
          </a:p>
          <a:p>
            <a:pPr indent="-381000" lvl="0" marL="457200" marR="0" rtl="0" algn="just">
              <a:lnSpc>
                <a:spcPct val="100000"/>
              </a:lnSpc>
              <a:spcBef>
                <a:spcPts val="0"/>
              </a:spcBef>
              <a:spcAft>
                <a:spcPts val="0"/>
              </a:spcAft>
              <a:buClr>
                <a:srgbClr val="000000"/>
              </a:buClr>
              <a:buSzPts val="2400"/>
              <a:buChar char="❏"/>
            </a:pPr>
            <a:r>
              <a:rPr lang="en-US" sz="2400">
                <a:solidFill>
                  <a:srgbClr val="000000"/>
                </a:solidFill>
              </a:rPr>
              <a:t>Faced difficulty in designing </a:t>
            </a:r>
            <a:r>
              <a:rPr lang="en-US" sz="2400">
                <a:solidFill>
                  <a:srgbClr val="000000"/>
                </a:solidFill>
              </a:rPr>
              <a:t>initial</a:t>
            </a:r>
            <a:r>
              <a:rPr lang="en-US" sz="2400">
                <a:solidFill>
                  <a:srgbClr val="000000"/>
                </a:solidFill>
              </a:rPr>
              <a:t> model ERD.</a:t>
            </a:r>
            <a:endParaRPr/>
          </a:p>
        </p:txBody>
      </p:sp>
      <p:sp>
        <p:nvSpPr>
          <p:cNvPr id="347" name="Google Shape;347;g1abf9c71da1_2_32"/>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g1abf9c71da1_2_37"/>
          <p:cNvSpPr txBox="1"/>
          <p:nvPr>
            <p:ph type="title"/>
          </p:nvPr>
        </p:nvSpPr>
        <p:spPr>
          <a:xfrm>
            <a:off x="1154954" y="973669"/>
            <a:ext cx="8825700" cy="707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6. RECOMMENDATIONS</a:t>
            </a:r>
            <a:endParaRPr/>
          </a:p>
        </p:txBody>
      </p:sp>
      <p:sp>
        <p:nvSpPr>
          <p:cNvPr id="353" name="Google Shape;353;g1abf9c71da1_2_37"/>
          <p:cNvSpPr txBox="1"/>
          <p:nvPr>
            <p:ph idx="1" type="body"/>
          </p:nvPr>
        </p:nvSpPr>
        <p:spPr>
          <a:xfrm>
            <a:off x="1154949" y="2603500"/>
            <a:ext cx="10471500" cy="3416400"/>
          </a:xfrm>
          <a:prstGeom prst="rect">
            <a:avLst/>
          </a:prstGeom>
          <a:noFill/>
          <a:ln>
            <a:noFill/>
          </a:ln>
        </p:spPr>
        <p:txBody>
          <a:bodyPr anchorCtr="0" anchor="t" bIns="45700" lIns="91425" spcFirstLastPara="1" rIns="91425" wrap="square" tIns="45700">
            <a:normAutofit lnSpcReduction="10000"/>
          </a:bodyPr>
          <a:lstStyle/>
          <a:p>
            <a:pPr indent="-381000" lvl="0" marL="457200" marR="0" rtl="0" algn="just">
              <a:lnSpc>
                <a:spcPct val="100000"/>
              </a:lnSpc>
              <a:spcBef>
                <a:spcPts val="0"/>
              </a:spcBef>
              <a:spcAft>
                <a:spcPts val="0"/>
              </a:spcAft>
              <a:buClr>
                <a:srgbClr val="000000"/>
              </a:buClr>
              <a:buSzPts val="2400"/>
              <a:buChar char="❏"/>
            </a:pPr>
            <a:r>
              <a:rPr lang="en-US" sz="2400">
                <a:solidFill>
                  <a:srgbClr val="000000"/>
                </a:solidFill>
              </a:rPr>
              <a:t>We can extend this data set in finding the relation between pharmacy business and licensing.</a:t>
            </a:r>
            <a:endParaRPr sz="2400">
              <a:solidFill>
                <a:srgbClr val="000000"/>
              </a:solidFill>
            </a:endParaRPr>
          </a:p>
          <a:p>
            <a:pPr indent="-381000" lvl="0" marL="457200" marR="0" rtl="0" algn="just">
              <a:lnSpc>
                <a:spcPct val="100000"/>
              </a:lnSpc>
              <a:spcBef>
                <a:spcPts val="0"/>
              </a:spcBef>
              <a:spcAft>
                <a:spcPts val="0"/>
              </a:spcAft>
              <a:buClr>
                <a:srgbClr val="000000"/>
              </a:buClr>
              <a:buSzPts val="2400"/>
              <a:buChar char="❏"/>
            </a:pPr>
            <a:r>
              <a:rPr lang="en-US" sz="2400">
                <a:solidFill>
                  <a:srgbClr val="000000"/>
                </a:solidFill>
              </a:rPr>
              <a:t>We can use this in finding the operational hours of the pharmacy whose revenue is high.</a:t>
            </a:r>
            <a:endParaRPr sz="2400">
              <a:solidFill>
                <a:srgbClr val="000000"/>
              </a:solidFill>
            </a:endParaRPr>
          </a:p>
          <a:p>
            <a:pPr indent="-381000" lvl="0" marL="457200" marR="0" rtl="0" algn="just">
              <a:lnSpc>
                <a:spcPct val="100000"/>
              </a:lnSpc>
              <a:spcBef>
                <a:spcPts val="0"/>
              </a:spcBef>
              <a:spcAft>
                <a:spcPts val="0"/>
              </a:spcAft>
              <a:buClr>
                <a:srgbClr val="000000"/>
              </a:buClr>
              <a:buSzPts val="2400"/>
              <a:buChar char="❏"/>
            </a:pPr>
            <a:r>
              <a:rPr lang="en-US" sz="2400">
                <a:solidFill>
                  <a:srgbClr val="000000"/>
                </a:solidFill>
              </a:rPr>
              <a:t>Also, we can the link the hospitals and pharmacies with the insurance companies.</a:t>
            </a:r>
            <a:endParaRPr sz="2400">
              <a:solidFill>
                <a:srgbClr val="000000"/>
              </a:solidFill>
            </a:endParaRPr>
          </a:p>
          <a:p>
            <a:pPr indent="-381000" lvl="0" marL="457200" marR="0" rtl="0" algn="just">
              <a:lnSpc>
                <a:spcPct val="100000"/>
              </a:lnSpc>
              <a:spcBef>
                <a:spcPts val="0"/>
              </a:spcBef>
              <a:spcAft>
                <a:spcPts val="0"/>
              </a:spcAft>
              <a:buClr>
                <a:srgbClr val="000000"/>
              </a:buClr>
              <a:buSzPts val="2400"/>
              <a:buChar char="❏"/>
            </a:pPr>
            <a:r>
              <a:rPr lang="en-US" sz="2400">
                <a:solidFill>
                  <a:srgbClr val="000000"/>
                </a:solidFill>
              </a:rPr>
              <a:t>These data sets can be improved by adding information related to doctors, ambulances, medical equipments which can help the stocking and maintenance of hospitals.</a:t>
            </a:r>
            <a:endParaRPr sz="2400">
              <a:solidFill>
                <a:srgbClr val="000000"/>
              </a:solidFill>
            </a:endParaRPr>
          </a:p>
          <a:p>
            <a:pPr indent="0" lvl="0" marL="457200" rtl="0" algn="l">
              <a:spcBef>
                <a:spcPts val="0"/>
              </a:spcBef>
              <a:spcAft>
                <a:spcPts val="0"/>
              </a:spcAft>
              <a:buNone/>
            </a:pPr>
            <a:r>
              <a:t/>
            </a:r>
            <a:endParaRPr/>
          </a:p>
        </p:txBody>
      </p:sp>
      <p:sp>
        <p:nvSpPr>
          <p:cNvPr id="354" name="Google Shape;354;g1abf9c71da1_2_37"/>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8"/>
          <p:cNvSpPr txBox="1"/>
          <p:nvPr>
            <p:ph type="title"/>
          </p:nvPr>
        </p:nvSpPr>
        <p:spPr>
          <a:xfrm>
            <a:off x="1154954" y="973669"/>
            <a:ext cx="8825659"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7. CONCLUSION</a:t>
            </a:r>
            <a:endParaRPr/>
          </a:p>
        </p:txBody>
      </p:sp>
      <p:sp>
        <p:nvSpPr>
          <p:cNvPr id="360" name="Google Shape;360;p8"/>
          <p:cNvSpPr txBox="1"/>
          <p:nvPr>
            <p:ph idx="1" type="body"/>
          </p:nvPr>
        </p:nvSpPr>
        <p:spPr>
          <a:xfrm>
            <a:off x="1154949" y="2603500"/>
            <a:ext cx="10387500" cy="3416400"/>
          </a:xfrm>
          <a:prstGeom prst="rect">
            <a:avLst/>
          </a:prstGeom>
          <a:noFill/>
          <a:ln>
            <a:noFill/>
          </a:ln>
        </p:spPr>
        <p:txBody>
          <a:bodyPr anchorCtr="0" anchor="t" bIns="45700" lIns="91425" spcFirstLastPara="1" rIns="91425" wrap="square" tIns="45700">
            <a:normAutofit/>
          </a:bodyPr>
          <a:lstStyle/>
          <a:p>
            <a:pPr indent="0" lvl="0" marL="457200" marR="0" rtl="0" algn="just">
              <a:lnSpc>
                <a:spcPct val="100000"/>
              </a:lnSpc>
              <a:spcBef>
                <a:spcPts val="0"/>
              </a:spcBef>
              <a:spcAft>
                <a:spcPts val="0"/>
              </a:spcAft>
              <a:buNone/>
            </a:pPr>
            <a:r>
              <a:rPr lang="en-US" sz="2500">
                <a:solidFill>
                  <a:srgbClr val="000000"/>
                </a:solidFill>
              </a:rPr>
              <a:t>After running the above queries, we are successfully able to find </a:t>
            </a:r>
            <a:endParaRPr sz="2500">
              <a:solidFill>
                <a:srgbClr val="000000"/>
              </a:solidFill>
            </a:endParaRPr>
          </a:p>
          <a:p>
            <a:pPr indent="-323850" lvl="0" marL="457200" marR="0" rtl="0" algn="just">
              <a:lnSpc>
                <a:spcPct val="100000"/>
              </a:lnSpc>
              <a:spcBef>
                <a:spcPts val="0"/>
              </a:spcBef>
              <a:spcAft>
                <a:spcPts val="0"/>
              </a:spcAft>
              <a:buSzPts val="1500"/>
              <a:buChar char="❏"/>
            </a:pPr>
            <a:r>
              <a:rPr lang="en-US" sz="2500">
                <a:solidFill>
                  <a:srgbClr val="000000"/>
                </a:solidFill>
              </a:rPr>
              <a:t>Number of visits in a hospital for certain type</a:t>
            </a:r>
            <a:endParaRPr sz="2500">
              <a:solidFill>
                <a:srgbClr val="000000"/>
              </a:solidFill>
            </a:endParaRPr>
          </a:p>
          <a:p>
            <a:pPr indent="-323850" lvl="0" marL="457200" marR="0" rtl="0" algn="just">
              <a:lnSpc>
                <a:spcPct val="100000"/>
              </a:lnSpc>
              <a:spcBef>
                <a:spcPts val="0"/>
              </a:spcBef>
              <a:spcAft>
                <a:spcPts val="0"/>
              </a:spcAft>
              <a:buSzPts val="1500"/>
              <a:buChar char="❏"/>
            </a:pPr>
            <a:r>
              <a:rPr lang="en-US" sz="2500">
                <a:solidFill>
                  <a:srgbClr val="000000"/>
                </a:solidFill>
              </a:rPr>
              <a:t>Number of visits in a hospital for certain type in particular hospitals</a:t>
            </a:r>
            <a:endParaRPr sz="2500">
              <a:solidFill>
                <a:srgbClr val="000000"/>
              </a:solidFill>
            </a:endParaRPr>
          </a:p>
          <a:p>
            <a:pPr indent="-323850" lvl="0" marL="457200" marR="0" rtl="0" algn="just">
              <a:lnSpc>
                <a:spcPct val="100000"/>
              </a:lnSpc>
              <a:spcBef>
                <a:spcPts val="0"/>
              </a:spcBef>
              <a:spcAft>
                <a:spcPts val="0"/>
              </a:spcAft>
              <a:buSzPts val="1500"/>
              <a:buChar char="❏"/>
            </a:pPr>
            <a:r>
              <a:rPr lang="en-US" sz="2500">
                <a:solidFill>
                  <a:srgbClr val="000000"/>
                </a:solidFill>
              </a:rPr>
              <a:t>Kind of business type is a pharmacy</a:t>
            </a:r>
            <a:endParaRPr sz="2500">
              <a:solidFill>
                <a:srgbClr val="000000"/>
              </a:solidFill>
            </a:endParaRPr>
          </a:p>
          <a:p>
            <a:pPr indent="-323850" lvl="0" marL="457200" marR="0" rtl="0" algn="just">
              <a:lnSpc>
                <a:spcPct val="100000"/>
              </a:lnSpc>
              <a:spcBef>
                <a:spcPts val="0"/>
              </a:spcBef>
              <a:spcAft>
                <a:spcPts val="0"/>
              </a:spcAft>
              <a:buSzPts val="1500"/>
              <a:buChar char="❏"/>
            </a:pPr>
            <a:r>
              <a:rPr lang="en-US" sz="2500">
                <a:solidFill>
                  <a:srgbClr val="000000"/>
                </a:solidFill>
              </a:rPr>
              <a:t>Number of Hospital facilities in a low earning neighbourhood</a:t>
            </a:r>
            <a:endParaRPr sz="2500">
              <a:solidFill>
                <a:srgbClr val="000000"/>
              </a:solidFill>
            </a:endParaRPr>
          </a:p>
          <a:p>
            <a:pPr indent="-323850" lvl="0" marL="457200" marR="0" rtl="0" algn="just">
              <a:lnSpc>
                <a:spcPct val="100000"/>
              </a:lnSpc>
              <a:spcBef>
                <a:spcPts val="0"/>
              </a:spcBef>
              <a:spcAft>
                <a:spcPts val="0"/>
              </a:spcAft>
              <a:buSzPts val="1500"/>
              <a:buChar char="❏"/>
            </a:pPr>
            <a:r>
              <a:rPr lang="en-US" sz="2500">
                <a:solidFill>
                  <a:srgbClr val="000000"/>
                </a:solidFill>
              </a:rPr>
              <a:t>Types of medicines and stock amount in the Pharmacy</a:t>
            </a:r>
            <a:endParaRPr>
              <a:solidFill>
                <a:schemeClr val="dk1"/>
              </a:solidFill>
            </a:endParaRPr>
          </a:p>
          <a:p>
            <a:pPr indent="0" lvl="0" marL="457200" rtl="0" algn="l">
              <a:spcBef>
                <a:spcPts val="0"/>
              </a:spcBef>
              <a:spcAft>
                <a:spcPts val="0"/>
              </a:spcAft>
              <a:buNone/>
            </a:pPr>
            <a:r>
              <a:t/>
            </a:r>
            <a:endParaRPr>
              <a:solidFill>
                <a:schemeClr val="dk1"/>
              </a:solidFill>
            </a:endParaRPr>
          </a:p>
        </p:txBody>
      </p:sp>
      <p:sp>
        <p:nvSpPr>
          <p:cNvPr id="361" name="Google Shape;361;p8"/>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9"/>
          <p:cNvSpPr txBox="1"/>
          <p:nvPr>
            <p:ph type="title"/>
          </p:nvPr>
        </p:nvSpPr>
        <p:spPr>
          <a:xfrm>
            <a:off x="1154954" y="973669"/>
            <a:ext cx="8825659"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8. REFERENCES</a:t>
            </a:r>
            <a:endParaRPr/>
          </a:p>
        </p:txBody>
      </p:sp>
      <p:sp>
        <p:nvSpPr>
          <p:cNvPr id="367" name="Google Shape;367;p9"/>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251459" lvl="0" marL="342900" rtl="0" algn="l">
              <a:spcBef>
                <a:spcPts val="0"/>
              </a:spcBef>
              <a:spcAft>
                <a:spcPts val="0"/>
              </a:spcAft>
              <a:buSzPts val="1440"/>
              <a:buNone/>
            </a:pPr>
            <a:r>
              <a:rPr lang="en-US"/>
              <a:t>My Data set</a:t>
            </a:r>
            <a:endParaRPr/>
          </a:p>
          <a:p>
            <a:pPr indent="-339090" lvl="0" marL="457200" rtl="0" algn="l">
              <a:spcBef>
                <a:spcPts val="0"/>
              </a:spcBef>
              <a:spcAft>
                <a:spcPts val="0"/>
              </a:spcAft>
              <a:buSzPts val="1740"/>
              <a:buChar char="-"/>
            </a:pPr>
            <a:r>
              <a:rPr lang="en-US" sz="1500" u="sng">
                <a:solidFill>
                  <a:schemeClr val="hlink"/>
                </a:solidFill>
                <a:highlight>
                  <a:srgbClr val="FFFFFF"/>
                </a:highlight>
                <a:latin typeface="Arial"/>
                <a:ea typeface="Arial"/>
                <a:cs typeface="Arial"/>
                <a:sym typeface="Arial"/>
                <a:hlinkClick r:id="rId3"/>
              </a:rPr>
              <a:t>https://data.ct.gov/Health-and-Human-Services/Pharmacies/2rnd-twzt/data</a:t>
            </a:r>
            <a:endParaRPr sz="1500">
              <a:solidFill>
                <a:schemeClr val="dk1"/>
              </a:solidFill>
              <a:highlight>
                <a:srgbClr val="FFFFFF"/>
              </a:highlight>
              <a:latin typeface="Arial"/>
              <a:ea typeface="Arial"/>
              <a:cs typeface="Arial"/>
              <a:sym typeface="Arial"/>
            </a:endParaRPr>
          </a:p>
          <a:p>
            <a:pPr indent="0" lvl="0" marL="457200" rtl="0" algn="l">
              <a:spcBef>
                <a:spcPts val="0"/>
              </a:spcBef>
              <a:spcAft>
                <a:spcPts val="0"/>
              </a:spcAft>
              <a:buNone/>
            </a:pPr>
            <a:r>
              <a:t/>
            </a:r>
            <a:endParaRPr sz="1500">
              <a:solidFill>
                <a:schemeClr val="dk1"/>
              </a:solidFill>
              <a:highlight>
                <a:srgbClr val="FFFFFF"/>
              </a:highlight>
              <a:latin typeface="Arial"/>
              <a:ea typeface="Arial"/>
              <a:cs typeface="Arial"/>
              <a:sym typeface="Arial"/>
            </a:endParaRPr>
          </a:p>
          <a:p>
            <a:pPr indent="0" lvl="0" marL="457200" rtl="0" algn="l">
              <a:spcBef>
                <a:spcPts val="0"/>
              </a:spcBef>
              <a:spcAft>
                <a:spcPts val="0"/>
              </a:spcAft>
              <a:buNone/>
            </a:pPr>
            <a:r>
              <a:t/>
            </a:r>
            <a:endParaRPr sz="1500">
              <a:solidFill>
                <a:schemeClr val="dk1"/>
              </a:solidFill>
              <a:highlight>
                <a:srgbClr val="FFFFFF"/>
              </a:highlight>
              <a:latin typeface="Arial"/>
              <a:ea typeface="Arial"/>
              <a:cs typeface="Arial"/>
              <a:sym typeface="Arial"/>
            </a:endParaRPr>
          </a:p>
          <a:p>
            <a:pPr indent="0" lvl="0" marL="0" rtl="0" algn="l">
              <a:spcBef>
                <a:spcPts val="0"/>
              </a:spcBef>
              <a:spcAft>
                <a:spcPts val="0"/>
              </a:spcAft>
              <a:buNone/>
            </a:pPr>
            <a:r>
              <a:rPr lang="en-US">
                <a:solidFill>
                  <a:schemeClr val="dk1"/>
                </a:solidFill>
                <a:highlight>
                  <a:srgbClr val="FFFFFF"/>
                </a:highlight>
              </a:rPr>
              <a:t> External Data Sets</a:t>
            </a:r>
            <a:endParaRPr>
              <a:solidFill>
                <a:schemeClr val="dk1"/>
              </a:solidFill>
              <a:highlight>
                <a:srgbClr val="FFFFFF"/>
              </a:highlight>
            </a:endParaRPr>
          </a:p>
          <a:p>
            <a:pPr indent="-323850" lvl="0" marL="457200" rtl="0" algn="l">
              <a:spcBef>
                <a:spcPts val="0"/>
              </a:spcBef>
              <a:spcAft>
                <a:spcPts val="0"/>
              </a:spcAft>
              <a:buClr>
                <a:schemeClr val="dk1"/>
              </a:buClr>
              <a:buSzPts val="1500"/>
              <a:buFont typeface="Arial"/>
              <a:buChar char="-"/>
            </a:pPr>
            <a:r>
              <a:rPr lang="en-US" sz="1500" u="sng">
                <a:solidFill>
                  <a:schemeClr val="hlink"/>
                </a:solidFill>
                <a:highlight>
                  <a:srgbClr val="FFFFFF"/>
                </a:highlight>
                <a:latin typeface="Arial"/>
                <a:ea typeface="Arial"/>
                <a:cs typeface="Arial"/>
                <a:sym typeface="Arial"/>
                <a:hlinkClick r:id="rId4"/>
              </a:rPr>
              <a:t>https://www.kaggle.com/datasets/goldenoakresearch/us-household-income-stats-geo-locations</a:t>
            </a:r>
            <a:endParaRPr sz="1500">
              <a:solidFill>
                <a:schemeClr val="dk1"/>
              </a:solidFill>
              <a:highlight>
                <a:srgbClr val="FFFFFF"/>
              </a:highlight>
              <a:latin typeface="Arial"/>
              <a:ea typeface="Arial"/>
              <a:cs typeface="Arial"/>
              <a:sym typeface="Arial"/>
            </a:endParaRPr>
          </a:p>
          <a:p>
            <a:pPr indent="-323850" lvl="0" marL="457200" rtl="0" algn="l">
              <a:spcBef>
                <a:spcPts val="0"/>
              </a:spcBef>
              <a:spcAft>
                <a:spcPts val="0"/>
              </a:spcAft>
              <a:buClr>
                <a:schemeClr val="dk1"/>
              </a:buClr>
              <a:buSzPts val="1500"/>
              <a:buFont typeface="Arial"/>
              <a:buChar char="-"/>
            </a:pPr>
            <a:r>
              <a:rPr lang="en-US" sz="1500" u="sng">
                <a:solidFill>
                  <a:schemeClr val="hlink"/>
                </a:solidFill>
                <a:highlight>
                  <a:srgbClr val="FFFFFF"/>
                </a:highlight>
                <a:latin typeface="Arial"/>
                <a:ea typeface="Arial"/>
                <a:cs typeface="Arial"/>
                <a:sym typeface="Arial"/>
                <a:hlinkClick r:id="rId5"/>
              </a:rPr>
              <a:t>https://www.kaggle.com/datasets/andrewmvd/us-hospital-locations</a:t>
            </a:r>
            <a:endParaRPr sz="1500">
              <a:solidFill>
                <a:schemeClr val="dk1"/>
              </a:solidFill>
              <a:highlight>
                <a:srgbClr val="FFFFFF"/>
              </a:highlight>
              <a:latin typeface="Arial"/>
              <a:ea typeface="Arial"/>
              <a:cs typeface="Arial"/>
              <a:sym typeface="Arial"/>
            </a:endParaRPr>
          </a:p>
          <a:p>
            <a:pPr indent="-323850" lvl="0" marL="457200" rtl="0" algn="l">
              <a:spcBef>
                <a:spcPts val="0"/>
              </a:spcBef>
              <a:spcAft>
                <a:spcPts val="0"/>
              </a:spcAft>
              <a:buClr>
                <a:schemeClr val="dk1"/>
              </a:buClr>
              <a:buSzPts val="1500"/>
              <a:buFont typeface="Arial"/>
              <a:buChar char="-"/>
            </a:pPr>
            <a:r>
              <a:rPr lang="en-US" sz="1500" u="sng">
                <a:solidFill>
                  <a:schemeClr val="hlink"/>
                </a:solidFill>
                <a:highlight>
                  <a:srgbClr val="FFFFFF"/>
                </a:highlight>
                <a:latin typeface="Arial"/>
                <a:ea typeface="Arial"/>
                <a:cs typeface="Arial"/>
                <a:sym typeface="Arial"/>
                <a:hlinkClick r:id="rId6"/>
              </a:rPr>
              <a:t>https://data.opendatasoft.com/explore/dataset/georef-united-states-of-america-zc-point%40public/table/</a:t>
            </a:r>
            <a:endParaRPr sz="1500">
              <a:solidFill>
                <a:schemeClr val="dk1"/>
              </a:solidFill>
              <a:highlight>
                <a:srgbClr val="FFFFFF"/>
              </a:highlight>
              <a:latin typeface="Arial"/>
              <a:ea typeface="Arial"/>
              <a:cs typeface="Arial"/>
              <a:sym typeface="Arial"/>
            </a:endParaRPr>
          </a:p>
          <a:p>
            <a:pPr indent="-323850" lvl="0" marL="457200" rtl="0" algn="l">
              <a:spcBef>
                <a:spcPts val="0"/>
              </a:spcBef>
              <a:spcAft>
                <a:spcPts val="0"/>
              </a:spcAft>
              <a:buClr>
                <a:schemeClr val="dk1"/>
              </a:buClr>
              <a:buSzPts val="1500"/>
              <a:buFont typeface="Arial"/>
              <a:buChar char="-"/>
            </a:pPr>
            <a:r>
              <a:rPr lang="en-US" sz="1500" u="sng">
                <a:solidFill>
                  <a:schemeClr val="hlink"/>
                </a:solidFill>
                <a:highlight>
                  <a:srgbClr val="FFFFFF"/>
                </a:highlight>
                <a:latin typeface="Arial"/>
                <a:ea typeface="Arial"/>
                <a:cs typeface="Arial"/>
                <a:sym typeface="Arial"/>
                <a:hlinkClick r:id="rId7"/>
              </a:rPr>
              <a:t>https://data.ct.gov/Health-and-Human-Services/Pharmacies/2rnd-twzt/data</a:t>
            </a:r>
            <a:endParaRPr sz="1500">
              <a:solidFill>
                <a:schemeClr val="dk1"/>
              </a:solidFill>
              <a:highlight>
                <a:srgbClr val="FFFFFF"/>
              </a:highlight>
              <a:latin typeface="Arial"/>
              <a:ea typeface="Arial"/>
              <a:cs typeface="Arial"/>
              <a:sym typeface="Arial"/>
            </a:endParaRPr>
          </a:p>
          <a:p>
            <a:pPr indent="0" lvl="0" marL="457200" rtl="0" algn="l">
              <a:spcBef>
                <a:spcPts val="0"/>
              </a:spcBef>
              <a:spcAft>
                <a:spcPts val="0"/>
              </a:spcAft>
              <a:buNone/>
            </a:pPr>
            <a:r>
              <a:t/>
            </a:r>
            <a:endParaRPr sz="1200">
              <a:solidFill>
                <a:schemeClr val="dk1"/>
              </a:solidFill>
              <a:highlight>
                <a:srgbClr val="FFFFFF"/>
              </a:highlight>
              <a:latin typeface="Arial"/>
              <a:ea typeface="Arial"/>
              <a:cs typeface="Arial"/>
              <a:sym typeface="Arial"/>
            </a:endParaRPr>
          </a:p>
        </p:txBody>
      </p:sp>
      <p:sp>
        <p:nvSpPr>
          <p:cNvPr id="368" name="Google Shape;368;p9"/>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2" name="Shape 372"/>
        <p:cNvGrpSpPr/>
        <p:nvPr/>
      </p:nvGrpSpPr>
      <p:grpSpPr>
        <a:xfrm>
          <a:off x="0" y="0"/>
          <a:ext cx="0" cy="0"/>
          <a:chOff x="0" y="0"/>
          <a:chExt cx="0" cy="0"/>
        </a:xfrm>
      </p:grpSpPr>
      <p:sp>
        <p:nvSpPr>
          <p:cNvPr id="373" name="Google Shape;373;g1adbe0fc3cc_2_1"/>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pic>
        <p:nvPicPr>
          <p:cNvPr descr="Close up of Doctor is showing medical analytics data, Medical technology concept stock photos" id="374" name="Google Shape;374;g1adbe0fc3cc_2_1"/>
          <p:cNvPicPr preferRelativeResize="0"/>
          <p:nvPr/>
        </p:nvPicPr>
        <p:blipFill rotWithShape="1">
          <a:blip r:embed="rId3">
            <a:alphaModFix amt="25000"/>
          </a:blip>
          <a:srcRect b="0" l="0" r="9090" t="28418"/>
          <a:stretch/>
        </p:blipFill>
        <p:spPr>
          <a:xfrm>
            <a:off x="474133" y="483690"/>
            <a:ext cx="11243734" cy="5909733"/>
          </a:xfrm>
          <a:prstGeom prst="rect">
            <a:avLst/>
          </a:prstGeom>
          <a:noFill/>
          <a:ln>
            <a:noFill/>
          </a:ln>
        </p:spPr>
      </p:pic>
      <p:sp>
        <p:nvSpPr>
          <p:cNvPr id="375" name="Google Shape;375;g1adbe0fc3cc_2_1"/>
          <p:cNvSpPr txBox="1"/>
          <p:nvPr>
            <p:ph type="ctrTitle"/>
          </p:nvPr>
        </p:nvSpPr>
        <p:spPr>
          <a:xfrm>
            <a:off x="1158002" y="2628944"/>
            <a:ext cx="8827200" cy="1226700"/>
          </a:xfrm>
          <a:prstGeom prst="rect">
            <a:avLst/>
          </a:prstGeom>
          <a:noFill/>
          <a:ln>
            <a:noFill/>
          </a:ln>
        </p:spPr>
        <p:txBody>
          <a:bodyPr anchorCtr="0" anchor="b" bIns="45700" lIns="91425" spcFirstLastPara="1" rIns="91425" wrap="square" tIns="45700">
            <a:normAutofit/>
          </a:bodyPr>
          <a:lstStyle/>
          <a:p>
            <a:pPr indent="0" lvl="0" marL="0" rtl="0" algn="ctr">
              <a:spcBef>
                <a:spcPts val="0"/>
              </a:spcBef>
              <a:spcAft>
                <a:spcPts val="0"/>
              </a:spcAft>
              <a:buClr>
                <a:schemeClr val="lt2"/>
              </a:buClr>
              <a:buSzPts val="5400"/>
              <a:buFont typeface="Century Gothic"/>
              <a:buNone/>
            </a:pPr>
            <a:r>
              <a:rPr lang="en-US" sz="6000"/>
              <a:t>Thank You</a:t>
            </a:r>
            <a:endParaRPr sz="6000"/>
          </a:p>
        </p:txBody>
      </p:sp>
      <p:sp>
        <p:nvSpPr>
          <p:cNvPr id="376" name="Google Shape;376;g1adbe0fc3cc_2_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g1adbe0fc3cc_2_1"/>
          <p:cNvSpPr txBox="1"/>
          <p:nvPr>
            <p:ph idx="12" type="sldNum"/>
          </p:nvPr>
        </p:nvSpPr>
        <p:spPr>
          <a:xfrm>
            <a:off x="10351008" y="292608"/>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375"/>
                                        </p:tgtEl>
                                        <p:attrNameLst>
                                          <p:attrName>style.visibility</p:attrName>
                                        </p:attrNameLst>
                                      </p:cBhvr>
                                      <p:to>
                                        <p:strVal val="visible"/>
                                      </p:to>
                                    </p:set>
                                    <p:animEffect filter="fade" transition="in">
                                      <p:cBhvr>
                                        <p:cTn dur="400"/>
                                        <p:tgtEl>
                                          <p:spTgt spid="3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1" name="Shape 381"/>
        <p:cNvGrpSpPr/>
        <p:nvPr/>
      </p:nvGrpSpPr>
      <p:grpSpPr>
        <a:xfrm>
          <a:off x="0" y="0"/>
          <a:ext cx="0" cy="0"/>
          <a:chOff x="0" y="0"/>
          <a:chExt cx="0" cy="0"/>
        </a:xfrm>
      </p:grpSpPr>
      <p:sp>
        <p:nvSpPr>
          <p:cNvPr id="382" name="Google Shape;382;g1adbe0fc3cc_2_10"/>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pic>
        <p:nvPicPr>
          <p:cNvPr descr="Close up of Doctor is showing medical analytics data, Medical technology concept stock photos" id="383" name="Google Shape;383;g1adbe0fc3cc_2_10"/>
          <p:cNvPicPr preferRelativeResize="0"/>
          <p:nvPr/>
        </p:nvPicPr>
        <p:blipFill rotWithShape="1">
          <a:blip r:embed="rId3">
            <a:alphaModFix amt="25000"/>
          </a:blip>
          <a:srcRect b="0" l="0" r="9090" t="28418"/>
          <a:stretch/>
        </p:blipFill>
        <p:spPr>
          <a:xfrm>
            <a:off x="474133" y="483690"/>
            <a:ext cx="11243734" cy="5909733"/>
          </a:xfrm>
          <a:prstGeom prst="rect">
            <a:avLst/>
          </a:prstGeom>
          <a:noFill/>
          <a:ln>
            <a:noFill/>
          </a:ln>
        </p:spPr>
      </p:pic>
      <p:sp>
        <p:nvSpPr>
          <p:cNvPr id="384" name="Google Shape;384;g1adbe0fc3cc_2_10"/>
          <p:cNvSpPr txBox="1"/>
          <p:nvPr>
            <p:ph type="ctrTitle"/>
          </p:nvPr>
        </p:nvSpPr>
        <p:spPr>
          <a:xfrm>
            <a:off x="1158002" y="2628944"/>
            <a:ext cx="8827200" cy="1226700"/>
          </a:xfrm>
          <a:prstGeom prst="rect">
            <a:avLst/>
          </a:prstGeom>
          <a:noFill/>
          <a:ln>
            <a:noFill/>
          </a:ln>
        </p:spPr>
        <p:txBody>
          <a:bodyPr anchorCtr="0" anchor="b" bIns="45700" lIns="91425" spcFirstLastPara="1" rIns="91425" wrap="square" tIns="45700">
            <a:normAutofit/>
          </a:bodyPr>
          <a:lstStyle/>
          <a:p>
            <a:pPr indent="0" lvl="0" marL="0" rtl="0" algn="ctr">
              <a:spcBef>
                <a:spcPts val="0"/>
              </a:spcBef>
              <a:spcAft>
                <a:spcPts val="0"/>
              </a:spcAft>
              <a:buClr>
                <a:schemeClr val="lt2"/>
              </a:buClr>
              <a:buSzPts val="5400"/>
              <a:buFont typeface="Century Gothic"/>
              <a:buNone/>
            </a:pPr>
            <a:r>
              <a:rPr lang="en-US" sz="6000"/>
              <a:t>Questions?</a:t>
            </a:r>
            <a:endParaRPr sz="6000"/>
          </a:p>
        </p:txBody>
      </p:sp>
      <p:sp>
        <p:nvSpPr>
          <p:cNvPr id="385" name="Google Shape;385;g1adbe0fc3cc_2_1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g1adbe0fc3cc_2_10"/>
          <p:cNvSpPr txBox="1"/>
          <p:nvPr>
            <p:ph idx="12" type="sldNum"/>
          </p:nvPr>
        </p:nvSpPr>
        <p:spPr>
          <a:xfrm>
            <a:off x="10351008" y="292608"/>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384"/>
                                        </p:tgtEl>
                                        <p:attrNameLst>
                                          <p:attrName>style.visibility</p:attrName>
                                        </p:attrNameLst>
                                      </p:cBhvr>
                                      <p:to>
                                        <p:strVal val="visible"/>
                                      </p:to>
                                    </p:set>
                                    <p:animEffect filter="fade" transition="in">
                                      <p:cBhvr>
                                        <p:cTn dur="400"/>
                                        <p:tgtEl>
                                          <p:spTgt spid="3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
          <p:cNvSpPr txBox="1"/>
          <p:nvPr>
            <p:ph type="title"/>
          </p:nvPr>
        </p:nvSpPr>
        <p:spPr>
          <a:xfrm>
            <a:off x="1154954" y="973669"/>
            <a:ext cx="8825659"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TEAM 9</a:t>
            </a:r>
            <a:endParaRPr/>
          </a:p>
        </p:txBody>
      </p:sp>
      <p:pic>
        <p:nvPicPr>
          <p:cNvPr descr="Artist female with solid fill" id="246" name="Google Shape;246;p2"/>
          <p:cNvPicPr preferRelativeResize="0"/>
          <p:nvPr/>
        </p:nvPicPr>
        <p:blipFill rotWithShape="1">
          <a:blip r:embed="rId3">
            <a:alphaModFix/>
          </a:blip>
          <a:srcRect b="0" l="0" r="0" t="0"/>
          <a:stretch/>
        </p:blipFill>
        <p:spPr>
          <a:xfrm>
            <a:off x="4141059" y="2736651"/>
            <a:ext cx="1462424" cy="1462424"/>
          </a:xfrm>
          <a:prstGeom prst="rect">
            <a:avLst/>
          </a:prstGeom>
          <a:noFill/>
          <a:ln>
            <a:noFill/>
          </a:ln>
        </p:spPr>
      </p:pic>
      <p:pic>
        <p:nvPicPr>
          <p:cNvPr descr="Artist female with solid fill" id="247" name="Google Shape;247;p2"/>
          <p:cNvPicPr preferRelativeResize="0"/>
          <p:nvPr/>
        </p:nvPicPr>
        <p:blipFill rotWithShape="1">
          <a:blip r:embed="rId3">
            <a:alphaModFix/>
          </a:blip>
          <a:srcRect b="0" l="0" r="0" t="0"/>
          <a:stretch/>
        </p:blipFill>
        <p:spPr>
          <a:xfrm>
            <a:off x="8202677" y="2712075"/>
            <a:ext cx="1462424" cy="1462424"/>
          </a:xfrm>
          <a:prstGeom prst="rect">
            <a:avLst/>
          </a:prstGeom>
          <a:noFill/>
          <a:ln>
            <a:noFill/>
          </a:ln>
        </p:spPr>
      </p:pic>
      <p:pic>
        <p:nvPicPr>
          <p:cNvPr descr="Artist female with solid fill" id="248" name="Google Shape;248;p2"/>
          <p:cNvPicPr preferRelativeResize="0"/>
          <p:nvPr/>
        </p:nvPicPr>
        <p:blipFill rotWithShape="1">
          <a:blip r:embed="rId3">
            <a:alphaModFix/>
          </a:blip>
          <a:srcRect b="0" l="0" r="0" t="0"/>
          <a:stretch/>
        </p:blipFill>
        <p:spPr>
          <a:xfrm>
            <a:off x="10106799" y="2712075"/>
            <a:ext cx="1462424" cy="1462424"/>
          </a:xfrm>
          <a:prstGeom prst="rect">
            <a:avLst/>
          </a:prstGeom>
          <a:noFill/>
          <a:ln>
            <a:noFill/>
          </a:ln>
        </p:spPr>
      </p:pic>
      <p:sp>
        <p:nvSpPr>
          <p:cNvPr id="249" name="Google Shape;249;p2"/>
          <p:cNvSpPr txBox="1"/>
          <p:nvPr/>
        </p:nvSpPr>
        <p:spPr>
          <a:xfrm>
            <a:off x="367024" y="4202348"/>
            <a:ext cx="1862145"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entury Gothic"/>
                <a:ea typeface="Century Gothic"/>
                <a:cs typeface="Century Gothic"/>
                <a:sym typeface="Century Gothic"/>
              </a:rPr>
              <a:t>Kunal  Lawangare</a:t>
            </a:r>
            <a:endParaRPr/>
          </a:p>
        </p:txBody>
      </p:sp>
      <p:sp>
        <p:nvSpPr>
          <p:cNvPr id="250" name="Google Shape;250;p2"/>
          <p:cNvSpPr txBox="1"/>
          <p:nvPr/>
        </p:nvSpPr>
        <p:spPr>
          <a:xfrm>
            <a:off x="2385808" y="4213363"/>
            <a:ext cx="1336872"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entury Gothic"/>
                <a:ea typeface="Century Gothic"/>
                <a:cs typeface="Century Gothic"/>
                <a:sym typeface="Century Gothic"/>
              </a:rPr>
              <a:t>Rohit Ghosh</a:t>
            </a:r>
            <a:endParaRPr/>
          </a:p>
        </p:txBody>
      </p:sp>
      <p:sp>
        <p:nvSpPr>
          <p:cNvPr id="251" name="Google Shape;251;p2"/>
          <p:cNvSpPr txBox="1"/>
          <p:nvPr/>
        </p:nvSpPr>
        <p:spPr>
          <a:xfrm>
            <a:off x="4278410" y="4174499"/>
            <a:ext cx="1336872"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entury Gothic"/>
                <a:ea typeface="Century Gothic"/>
                <a:cs typeface="Century Gothic"/>
                <a:sym typeface="Century Gothic"/>
              </a:rPr>
              <a:t>Shilpi Gupta</a:t>
            </a:r>
            <a:endParaRPr/>
          </a:p>
        </p:txBody>
      </p:sp>
      <p:sp>
        <p:nvSpPr>
          <p:cNvPr id="252" name="Google Shape;252;p2"/>
          <p:cNvSpPr txBox="1"/>
          <p:nvPr/>
        </p:nvSpPr>
        <p:spPr>
          <a:xfrm>
            <a:off x="8331098" y="4199075"/>
            <a:ext cx="1649515"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entury Gothic"/>
                <a:ea typeface="Century Gothic"/>
                <a:cs typeface="Century Gothic"/>
                <a:sym typeface="Century Gothic"/>
              </a:rPr>
              <a:t>Lahari Maddula</a:t>
            </a:r>
            <a:endParaRPr sz="1400">
              <a:solidFill>
                <a:schemeClr val="dk1"/>
              </a:solidFill>
              <a:latin typeface="Century Gothic"/>
              <a:ea typeface="Century Gothic"/>
              <a:cs typeface="Century Gothic"/>
              <a:sym typeface="Century Gothic"/>
            </a:endParaRPr>
          </a:p>
        </p:txBody>
      </p:sp>
      <p:sp>
        <p:nvSpPr>
          <p:cNvPr id="253" name="Google Shape;253;p2"/>
          <p:cNvSpPr txBox="1"/>
          <p:nvPr/>
        </p:nvSpPr>
        <p:spPr>
          <a:xfrm>
            <a:off x="6064275" y="4174499"/>
            <a:ext cx="2045975"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entury Gothic"/>
                <a:ea typeface="Century Gothic"/>
                <a:cs typeface="Century Gothic"/>
                <a:sym typeface="Century Gothic"/>
              </a:rPr>
              <a:t>Keerthana Vangury</a:t>
            </a:r>
            <a:endParaRPr sz="1400">
              <a:solidFill>
                <a:schemeClr val="dk1"/>
              </a:solidFill>
              <a:latin typeface="Century Gothic"/>
              <a:ea typeface="Century Gothic"/>
              <a:cs typeface="Century Gothic"/>
              <a:sym typeface="Century Gothic"/>
            </a:endParaRPr>
          </a:p>
        </p:txBody>
      </p:sp>
      <p:sp>
        <p:nvSpPr>
          <p:cNvPr id="254" name="Google Shape;254;p2"/>
          <p:cNvSpPr txBox="1"/>
          <p:nvPr/>
        </p:nvSpPr>
        <p:spPr>
          <a:xfrm>
            <a:off x="10249520" y="4213363"/>
            <a:ext cx="178983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entury Gothic"/>
                <a:ea typeface="Century Gothic"/>
                <a:cs typeface="Century Gothic"/>
                <a:sym typeface="Century Gothic"/>
              </a:rPr>
              <a:t>Naveen Abboju</a:t>
            </a:r>
            <a:endParaRPr sz="1400">
              <a:solidFill>
                <a:schemeClr val="dk1"/>
              </a:solidFill>
              <a:latin typeface="Century Gothic"/>
              <a:ea typeface="Century Gothic"/>
              <a:cs typeface="Century Gothic"/>
              <a:sym typeface="Century Gothic"/>
            </a:endParaRPr>
          </a:p>
        </p:txBody>
      </p:sp>
      <p:pic>
        <p:nvPicPr>
          <p:cNvPr id="255" name="Google Shape;255;p2"/>
          <p:cNvPicPr preferRelativeResize="0"/>
          <p:nvPr/>
        </p:nvPicPr>
        <p:blipFill>
          <a:blip r:embed="rId4">
            <a:alphaModFix/>
          </a:blip>
          <a:stretch>
            <a:fillRect/>
          </a:stretch>
        </p:blipFill>
        <p:spPr>
          <a:xfrm>
            <a:off x="561450" y="2531890"/>
            <a:ext cx="1336875" cy="1670461"/>
          </a:xfrm>
          <a:prstGeom prst="rect">
            <a:avLst/>
          </a:prstGeom>
          <a:noFill/>
          <a:ln>
            <a:noFill/>
          </a:ln>
        </p:spPr>
      </p:pic>
      <p:pic>
        <p:nvPicPr>
          <p:cNvPr id="256" name="Google Shape;256;p2"/>
          <p:cNvPicPr preferRelativeResize="0"/>
          <p:nvPr/>
        </p:nvPicPr>
        <p:blipFill>
          <a:blip r:embed="rId5">
            <a:alphaModFix/>
          </a:blip>
          <a:stretch>
            <a:fillRect/>
          </a:stretch>
        </p:blipFill>
        <p:spPr>
          <a:xfrm>
            <a:off x="2385797" y="2531366"/>
            <a:ext cx="1336874" cy="1671521"/>
          </a:xfrm>
          <a:prstGeom prst="rect">
            <a:avLst/>
          </a:prstGeom>
          <a:noFill/>
          <a:ln>
            <a:noFill/>
          </a:ln>
        </p:spPr>
      </p:pic>
      <p:pic>
        <p:nvPicPr>
          <p:cNvPr id="257" name="Google Shape;257;p2"/>
          <p:cNvPicPr preferRelativeResize="0"/>
          <p:nvPr/>
        </p:nvPicPr>
        <p:blipFill>
          <a:blip r:embed="rId6">
            <a:alphaModFix/>
          </a:blip>
          <a:stretch>
            <a:fillRect/>
          </a:stretch>
        </p:blipFill>
        <p:spPr>
          <a:xfrm>
            <a:off x="8319050" y="2531900"/>
            <a:ext cx="1462426" cy="1642600"/>
          </a:xfrm>
          <a:prstGeom prst="rect">
            <a:avLst/>
          </a:prstGeom>
          <a:noFill/>
          <a:ln>
            <a:noFill/>
          </a:ln>
        </p:spPr>
      </p:pic>
      <p:pic>
        <p:nvPicPr>
          <p:cNvPr id="258" name="Google Shape;258;p2"/>
          <p:cNvPicPr preferRelativeResize="0"/>
          <p:nvPr/>
        </p:nvPicPr>
        <p:blipFill>
          <a:blip r:embed="rId7">
            <a:alphaModFix/>
          </a:blip>
          <a:stretch>
            <a:fillRect/>
          </a:stretch>
        </p:blipFill>
        <p:spPr>
          <a:xfrm>
            <a:off x="4162263" y="2531900"/>
            <a:ext cx="1462425" cy="1642600"/>
          </a:xfrm>
          <a:prstGeom prst="rect">
            <a:avLst/>
          </a:prstGeom>
          <a:noFill/>
          <a:ln>
            <a:noFill/>
          </a:ln>
        </p:spPr>
      </p:pic>
      <p:pic>
        <p:nvPicPr>
          <p:cNvPr id="259" name="Google Shape;259;p2"/>
          <p:cNvPicPr preferRelativeResize="0"/>
          <p:nvPr/>
        </p:nvPicPr>
        <p:blipFill>
          <a:blip r:embed="rId8">
            <a:alphaModFix/>
          </a:blip>
          <a:stretch>
            <a:fillRect/>
          </a:stretch>
        </p:blipFill>
        <p:spPr>
          <a:xfrm>
            <a:off x="10256150" y="2531375"/>
            <a:ext cx="1186925" cy="1556675"/>
          </a:xfrm>
          <a:prstGeom prst="rect">
            <a:avLst/>
          </a:prstGeom>
          <a:noFill/>
          <a:ln>
            <a:noFill/>
          </a:ln>
        </p:spPr>
      </p:pic>
      <p:pic>
        <p:nvPicPr>
          <p:cNvPr id="260" name="Google Shape;260;p2"/>
          <p:cNvPicPr preferRelativeResize="0"/>
          <p:nvPr/>
        </p:nvPicPr>
        <p:blipFill>
          <a:blip r:embed="rId9">
            <a:alphaModFix/>
          </a:blip>
          <a:stretch>
            <a:fillRect/>
          </a:stretch>
        </p:blipFill>
        <p:spPr>
          <a:xfrm>
            <a:off x="6264600" y="2588788"/>
            <a:ext cx="1462425" cy="1556676"/>
          </a:xfrm>
          <a:prstGeom prst="rect">
            <a:avLst/>
          </a:prstGeom>
          <a:noFill/>
          <a:ln>
            <a:noFill/>
          </a:ln>
        </p:spPr>
      </p:pic>
      <p:sp>
        <p:nvSpPr>
          <p:cNvPr id="261" name="Google Shape;261;p2"/>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5" name="Shape 265"/>
        <p:cNvGrpSpPr/>
        <p:nvPr/>
      </p:nvGrpSpPr>
      <p:grpSpPr>
        <a:xfrm>
          <a:off x="0" y="0"/>
          <a:ext cx="0" cy="0"/>
          <a:chOff x="0" y="0"/>
          <a:chExt cx="0" cy="0"/>
        </a:xfrm>
      </p:grpSpPr>
      <p:pic>
        <p:nvPicPr>
          <p:cNvPr descr="CheckList" id="266" name="Google Shape;266;p3"/>
          <p:cNvPicPr preferRelativeResize="0"/>
          <p:nvPr/>
        </p:nvPicPr>
        <p:blipFill rotWithShape="1">
          <a:blip r:embed="rId3">
            <a:alphaModFix/>
          </a:blip>
          <a:srcRect b="0" l="0" r="0" t="0"/>
          <a:stretch/>
        </p:blipFill>
        <p:spPr>
          <a:xfrm>
            <a:off x="8838952" y="2603500"/>
            <a:ext cx="3067163" cy="3067163"/>
          </a:xfrm>
          <a:prstGeom prst="roundRect">
            <a:avLst>
              <a:gd fmla="val 1858" name="adj"/>
            </a:avLst>
          </a:prstGeom>
          <a:noFill/>
          <a:ln>
            <a:noFill/>
          </a:ln>
          <a:effectLst>
            <a:outerShdw blurRad="50800" rotWithShape="0" algn="tl" dir="5400000" dist="50800">
              <a:srgbClr val="000000">
                <a:alpha val="42745"/>
              </a:srgbClr>
            </a:outerShdw>
          </a:effectLst>
        </p:spPr>
      </p:pic>
      <p:sp>
        <p:nvSpPr>
          <p:cNvPr id="267" name="Google Shape;267;p3"/>
          <p:cNvSpPr txBox="1"/>
          <p:nvPr/>
        </p:nvSpPr>
        <p:spPr>
          <a:xfrm>
            <a:off x="971702" y="160801"/>
            <a:ext cx="6305987" cy="1610032"/>
          </a:xfrm>
          <a:prstGeom prst="rect">
            <a:avLst/>
          </a:prstGeom>
          <a:noFill/>
          <a:ln>
            <a:noFill/>
          </a:ln>
        </p:spPr>
        <p:txBody>
          <a:bodyPr anchorCtr="0" anchor="b" bIns="45700" lIns="91425" spcFirstLastPara="1" rIns="91425" wrap="square" tIns="45700">
            <a:normAutofit/>
          </a:bodyPr>
          <a:lstStyle/>
          <a:p>
            <a:pPr indent="0" lvl="0" marL="0" marR="0" rtl="0" algn="l">
              <a:spcBef>
                <a:spcPts val="0"/>
              </a:spcBef>
              <a:spcAft>
                <a:spcPts val="0"/>
              </a:spcAft>
              <a:buClr>
                <a:schemeClr val="lt2"/>
              </a:buClr>
              <a:buSzPts val="3600"/>
              <a:buFont typeface="Century Gothic"/>
              <a:buNone/>
            </a:pPr>
            <a:r>
              <a:rPr lang="en-US" sz="3600">
                <a:solidFill>
                  <a:schemeClr val="lt2"/>
                </a:solidFill>
                <a:latin typeface="Century Gothic"/>
                <a:ea typeface="Century Gothic"/>
                <a:cs typeface="Century Gothic"/>
                <a:sym typeface="Century Gothic"/>
              </a:rPr>
              <a:t>AGENDA</a:t>
            </a:r>
            <a:endParaRPr/>
          </a:p>
        </p:txBody>
      </p:sp>
      <p:sp>
        <p:nvSpPr>
          <p:cNvPr id="268" name="Google Shape;268;p3"/>
          <p:cNvSpPr txBox="1"/>
          <p:nvPr/>
        </p:nvSpPr>
        <p:spPr>
          <a:xfrm>
            <a:off x="616650" y="2354525"/>
            <a:ext cx="4727700" cy="4648500"/>
          </a:xfrm>
          <a:prstGeom prst="rect">
            <a:avLst/>
          </a:prstGeom>
          <a:noFill/>
          <a:ln>
            <a:noFill/>
          </a:ln>
        </p:spPr>
        <p:txBody>
          <a:bodyPr anchorCtr="0" anchor="t" bIns="91425" lIns="91425" spcFirstLastPara="1" rIns="91425" wrap="square" tIns="91425">
            <a:spAutoFit/>
          </a:bodyPr>
          <a:lstStyle/>
          <a:p>
            <a:pPr indent="-419100" lvl="0" marL="457200" rtl="0" algn="l">
              <a:lnSpc>
                <a:spcPct val="115000"/>
              </a:lnSpc>
              <a:spcBef>
                <a:spcPts val="1000"/>
              </a:spcBef>
              <a:spcAft>
                <a:spcPts val="0"/>
              </a:spcAft>
              <a:buSzPts val="3000"/>
              <a:buFont typeface="Century Gothic"/>
              <a:buChar char="❏"/>
            </a:pPr>
            <a:r>
              <a:rPr lang="en-US" sz="3000">
                <a:latin typeface="Century Gothic"/>
                <a:ea typeface="Century Gothic"/>
                <a:cs typeface="Century Gothic"/>
                <a:sym typeface="Century Gothic"/>
              </a:rPr>
              <a:t>Introduction</a:t>
            </a:r>
            <a:endParaRPr sz="3000">
              <a:latin typeface="Century Gothic"/>
              <a:ea typeface="Century Gothic"/>
              <a:cs typeface="Century Gothic"/>
              <a:sym typeface="Century Gothic"/>
            </a:endParaRPr>
          </a:p>
          <a:p>
            <a:pPr indent="-419100" lvl="0" marL="457200" rtl="0" algn="l">
              <a:lnSpc>
                <a:spcPct val="115000"/>
              </a:lnSpc>
              <a:spcBef>
                <a:spcPts val="0"/>
              </a:spcBef>
              <a:spcAft>
                <a:spcPts val="0"/>
              </a:spcAft>
              <a:buSzPts val="3000"/>
              <a:buFont typeface="Century Gothic"/>
              <a:buChar char="❏"/>
            </a:pPr>
            <a:r>
              <a:rPr lang="en-US" sz="3000">
                <a:latin typeface="Century Gothic"/>
                <a:ea typeface="Century Gothic"/>
                <a:cs typeface="Century Gothic"/>
                <a:sym typeface="Century Gothic"/>
              </a:rPr>
              <a:t>Business Case</a:t>
            </a:r>
            <a:endParaRPr sz="3000">
              <a:latin typeface="Century Gothic"/>
              <a:ea typeface="Century Gothic"/>
              <a:cs typeface="Century Gothic"/>
              <a:sym typeface="Century Gothic"/>
            </a:endParaRPr>
          </a:p>
          <a:p>
            <a:pPr indent="-419100" lvl="0" marL="457200" rtl="0" algn="l">
              <a:lnSpc>
                <a:spcPct val="115000"/>
              </a:lnSpc>
              <a:spcBef>
                <a:spcPts val="0"/>
              </a:spcBef>
              <a:spcAft>
                <a:spcPts val="0"/>
              </a:spcAft>
              <a:buSzPts val="3000"/>
              <a:buFont typeface="Century Gothic"/>
              <a:buChar char="❏"/>
            </a:pPr>
            <a:r>
              <a:rPr lang="en-US" sz="3000">
                <a:latin typeface="Century Gothic"/>
                <a:ea typeface="Century Gothic"/>
                <a:cs typeface="Century Gothic"/>
                <a:sym typeface="Century Gothic"/>
              </a:rPr>
              <a:t>ER Diagram</a:t>
            </a:r>
            <a:endParaRPr sz="3000">
              <a:latin typeface="Century Gothic"/>
              <a:ea typeface="Century Gothic"/>
              <a:cs typeface="Century Gothic"/>
              <a:sym typeface="Century Gothic"/>
            </a:endParaRPr>
          </a:p>
          <a:p>
            <a:pPr indent="-419100" lvl="0" marL="457200" rtl="0" algn="l">
              <a:lnSpc>
                <a:spcPct val="115000"/>
              </a:lnSpc>
              <a:spcBef>
                <a:spcPts val="0"/>
              </a:spcBef>
              <a:spcAft>
                <a:spcPts val="0"/>
              </a:spcAft>
              <a:buSzPts val="3000"/>
              <a:buFont typeface="Century Gothic"/>
              <a:buChar char="❏"/>
            </a:pPr>
            <a:r>
              <a:rPr lang="en-US" sz="3000">
                <a:latin typeface="Century Gothic"/>
                <a:ea typeface="Century Gothic"/>
                <a:cs typeface="Century Gothic"/>
                <a:sym typeface="Century Gothic"/>
              </a:rPr>
              <a:t>Reports &amp; Analysis </a:t>
            </a:r>
            <a:endParaRPr sz="3000">
              <a:latin typeface="Century Gothic"/>
              <a:ea typeface="Century Gothic"/>
              <a:cs typeface="Century Gothic"/>
              <a:sym typeface="Century Gothic"/>
            </a:endParaRPr>
          </a:p>
          <a:p>
            <a:pPr indent="-419100" lvl="0" marL="457200" rtl="0" algn="l">
              <a:lnSpc>
                <a:spcPct val="115000"/>
              </a:lnSpc>
              <a:spcBef>
                <a:spcPts val="0"/>
              </a:spcBef>
              <a:spcAft>
                <a:spcPts val="0"/>
              </a:spcAft>
              <a:buSzPts val="3000"/>
              <a:buFont typeface="Century Gothic"/>
              <a:buChar char="❏"/>
            </a:pPr>
            <a:r>
              <a:rPr lang="en-US" sz="3000">
                <a:latin typeface="Century Gothic"/>
                <a:ea typeface="Century Gothic"/>
                <a:cs typeface="Century Gothic"/>
                <a:sym typeface="Century Gothic"/>
              </a:rPr>
              <a:t>Challenges</a:t>
            </a:r>
            <a:endParaRPr sz="3000">
              <a:latin typeface="Century Gothic"/>
              <a:ea typeface="Century Gothic"/>
              <a:cs typeface="Century Gothic"/>
              <a:sym typeface="Century Gothic"/>
            </a:endParaRPr>
          </a:p>
          <a:p>
            <a:pPr indent="-419100" lvl="0" marL="457200" rtl="0" algn="l">
              <a:lnSpc>
                <a:spcPct val="115000"/>
              </a:lnSpc>
              <a:spcBef>
                <a:spcPts val="0"/>
              </a:spcBef>
              <a:spcAft>
                <a:spcPts val="0"/>
              </a:spcAft>
              <a:buSzPts val="3000"/>
              <a:buFont typeface="Century Gothic"/>
              <a:buChar char="❏"/>
            </a:pPr>
            <a:r>
              <a:rPr lang="en-US" sz="3000">
                <a:latin typeface="Century Gothic"/>
                <a:ea typeface="Century Gothic"/>
                <a:cs typeface="Century Gothic"/>
                <a:sym typeface="Century Gothic"/>
              </a:rPr>
              <a:t>Recommendations</a:t>
            </a:r>
            <a:endParaRPr sz="3000">
              <a:latin typeface="Century Gothic"/>
              <a:ea typeface="Century Gothic"/>
              <a:cs typeface="Century Gothic"/>
              <a:sym typeface="Century Gothic"/>
            </a:endParaRPr>
          </a:p>
          <a:p>
            <a:pPr indent="-419100" lvl="0" marL="457200" rtl="0" algn="l">
              <a:lnSpc>
                <a:spcPct val="115000"/>
              </a:lnSpc>
              <a:spcBef>
                <a:spcPts val="0"/>
              </a:spcBef>
              <a:spcAft>
                <a:spcPts val="0"/>
              </a:spcAft>
              <a:buSzPts val="3000"/>
              <a:buFont typeface="Century Gothic"/>
              <a:buChar char="❏"/>
            </a:pPr>
            <a:r>
              <a:rPr lang="en-US" sz="3000">
                <a:latin typeface="Century Gothic"/>
                <a:ea typeface="Century Gothic"/>
                <a:cs typeface="Century Gothic"/>
                <a:sym typeface="Century Gothic"/>
              </a:rPr>
              <a:t>Conclusion</a:t>
            </a:r>
            <a:endParaRPr sz="3000">
              <a:latin typeface="Century Gothic"/>
              <a:ea typeface="Century Gothic"/>
              <a:cs typeface="Century Gothic"/>
              <a:sym typeface="Century Gothic"/>
            </a:endParaRPr>
          </a:p>
          <a:p>
            <a:pPr indent="-419100" lvl="0" marL="457200" rtl="0" algn="l">
              <a:lnSpc>
                <a:spcPct val="115000"/>
              </a:lnSpc>
              <a:spcBef>
                <a:spcPts val="0"/>
              </a:spcBef>
              <a:spcAft>
                <a:spcPts val="0"/>
              </a:spcAft>
              <a:buSzPts val="3000"/>
              <a:buFont typeface="Century Gothic"/>
              <a:buChar char="❏"/>
            </a:pPr>
            <a:r>
              <a:rPr lang="en-US" sz="3000">
                <a:latin typeface="Century Gothic"/>
                <a:ea typeface="Century Gothic"/>
                <a:cs typeface="Century Gothic"/>
                <a:sym typeface="Century Gothic"/>
              </a:rPr>
              <a:t>References</a:t>
            </a:r>
            <a:endParaRPr sz="3000">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p:txBody>
      </p:sp>
      <p:sp>
        <p:nvSpPr>
          <p:cNvPr id="269" name="Google Shape;269;p3"/>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
          <p:cNvSpPr txBox="1"/>
          <p:nvPr>
            <p:ph type="title"/>
          </p:nvPr>
        </p:nvSpPr>
        <p:spPr>
          <a:xfrm>
            <a:off x="1154954" y="973669"/>
            <a:ext cx="8825659"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1. INTRODUCTION</a:t>
            </a:r>
            <a:endParaRPr/>
          </a:p>
        </p:txBody>
      </p:sp>
      <p:sp>
        <p:nvSpPr>
          <p:cNvPr id="275" name="Google Shape;275;p4"/>
          <p:cNvSpPr txBox="1"/>
          <p:nvPr>
            <p:ph idx="1" type="body"/>
          </p:nvPr>
        </p:nvSpPr>
        <p:spPr>
          <a:xfrm>
            <a:off x="495900" y="2603500"/>
            <a:ext cx="11200200" cy="3903900"/>
          </a:xfrm>
          <a:prstGeom prst="rect">
            <a:avLst/>
          </a:prstGeom>
          <a:noFill/>
          <a:ln>
            <a:noFill/>
          </a:ln>
        </p:spPr>
        <p:txBody>
          <a:bodyPr anchorCtr="0" anchor="t" bIns="45700" lIns="91425" spcFirstLastPara="1" rIns="91425" wrap="square" tIns="45700">
            <a:normAutofit lnSpcReduction="20000"/>
          </a:bodyPr>
          <a:lstStyle/>
          <a:p>
            <a:pPr indent="-355600" lvl="0" marL="457200" marR="0" rtl="0" algn="l">
              <a:lnSpc>
                <a:spcPct val="115000"/>
              </a:lnSpc>
              <a:spcBef>
                <a:spcPts val="1000"/>
              </a:spcBef>
              <a:spcAft>
                <a:spcPts val="0"/>
              </a:spcAft>
              <a:buClr>
                <a:srgbClr val="000000"/>
              </a:buClr>
              <a:buSzPts val="2000"/>
              <a:buFont typeface="Century Gothic"/>
              <a:buChar char="❏"/>
            </a:pPr>
            <a:r>
              <a:rPr lang="en-US" sz="2000">
                <a:solidFill>
                  <a:srgbClr val="000000"/>
                </a:solidFill>
              </a:rPr>
              <a:t>Our dataset comprises of the information on Healthcare facilities in Connecticut.</a:t>
            </a:r>
            <a:endParaRPr sz="2000">
              <a:solidFill>
                <a:srgbClr val="000000"/>
              </a:solidFill>
            </a:endParaRPr>
          </a:p>
          <a:p>
            <a:pPr indent="-355600" lvl="0" marL="457200" marR="0" rtl="0" algn="l">
              <a:lnSpc>
                <a:spcPct val="115000"/>
              </a:lnSpc>
              <a:spcBef>
                <a:spcPts val="0"/>
              </a:spcBef>
              <a:spcAft>
                <a:spcPts val="0"/>
              </a:spcAft>
              <a:buClr>
                <a:srgbClr val="000000"/>
              </a:buClr>
              <a:buSzPts val="2000"/>
              <a:buFont typeface="Century Gothic"/>
              <a:buChar char="❏"/>
            </a:pPr>
            <a:r>
              <a:rPr lang="en-US" sz="2000">
                <a:solidFill>
                  <a:srgbClr val="000000"/>
                </a:solidFill>
              </a:rPr>
              <a:t>We have a total of 5 tables namely Pharmacies, Hospitals, Patients, company_type and City</a:t>
            </a:r>
            <a:endParaRPr sz="2000">
              <a:solidFill>
                <a:srgbClr val="000000"/>
              </a:solidFill>
            </a:endParaRPr>
          </a:p>
          <a:p>
            <a:pPr indent="-355600" lvl="0" marL="457200" marR="0" rtl="0" algn="l">
              <a:lnSpc>
                <a:spcPct val="115000"/>
              </a:lnSpc>
              <a:spcBef>
                <a:spcPts val="0"/>
              </a:spcBef>
              <a:spcAft>
                <a:spcPts val="0"/>
              </a:spcAft>
              <a:buClr>
                <a:srgbClr val="000000"/>
              </a:buClr>
              <a:buSzPts val="2000"/>
              <a:buFont typeface="Century Gothic"/>
              <a:buChar char="❏"/>
            </a:pPr>
            <a:r>
              <a:rPr lang="en-US" sz="2000">
                <a:solidFill>
                  <a:srgbClr val="000000"/>
                </a:solidFill>
              </a:rPr>
              <a:t>Pharmacies have Pharmacy_Id, Pharmacy_name, Pharmacy_city, Pahrmacy_state, Type_of_Medicine, Stock_amount. </a:t>
            </a:r>
            <a:endParaRPr sz="2000">
              <a:solidFill>
                <a:srgbClr val="000000"/>
              </a:solidFill>
            </a:endParaRPr>
          </a:p>
          <a:p>
            <a:pPr indent="-355600" lvl="0" marL="457200" marR="0" rtl="0" algn="l">
              <a:lnSpc>
                <a:spcPct val="115000"/>
              </a:lnSpc>
              <a:spcBef>
                <a:spcPts val="0"/>
              </a:spcBef>
              <a:spcAft>
                <a:spcPts val="0"/>
              </a:spcAft>
              <a:buClr>
                <a:srgbClr val="000000"/>
              </a:buClr>
              <a:buSzPts val="2000"/>
              <a:buFont typeface="Century Gothic"/>
              <a:buChar char="❏"/>
            </a:pPr>
            <a:r>
              <a:rPr lang="en-US" sz="2000">
                <a:solidFill>
                  <a:srgbClr val="000000"/>
                </a:solidFill>
              </a:rPr>
              <a:t>Patients have Patient_id, Patient_name, Type_of_visit, Hospital_Id</a:t>
            </a:r>
            <a:endParaRPr sz="2000">
              <a:solidFill>
                <a:srgbClr val="000000"/>
              </a:solidFill>
            </a:endParaRPr>
          </a:p>
          <a:p>
            <a:pPr indent="-355600" lvl="0" marL="457200" marR="0" rtl="0" algn="l">
              <a:lnSpc>
                <a:spcPct val="115000"/>
              </a:lnSpc>
              <a:spcBef>
                <a:spcPts val="0"/>
              </a:spcBef>
              <a:spcAft>
                <a:spcPts val="0"/>
              </a:spcAft>
              <a:buClr>
                <a:srgbClr val="000000"/>
              </a:buClr>
              <a:buSzPts val="2000"/>
              <a:buFont typeface="Arial"/>
              <a:buChar char="❏"/>
            </a:pPr>
            <a:r>
              <a:rPr lang="en-US" sz="2000">
                <a:solidFill>
                  <a:srgbClr val="000000"/>
                </a:solidFill>
              </a:rPr>
              <a:t>Hospital have Hospital_Id, City_Id, Hospital_name, Hospital_address, Hospital_zipcode, Hospital_status</a:t>
            </a:r>
            <a:endParaRPr sz="2000">
              <a:solidFill>
                <a:srgbClr val="000000"/>
              </a:solidFill>
            </a:endParaRPr>
          </a:p>
          <a:p>
            <a:pPr indent="-355600" lvl="0" marL="457200" marR="0" rtl="0" algn="l">
              <a:lnSpc>
                <a:spcPct val="115000"/>
              </a:lnSpc>
              <a:spcBef>
                <a:spcPts val="0"/>
              </a:spcBef>
              <a:spcAft>
                <a:spcPts val="0"/>
              </a:spcAft>
              <a:buClr>
                <a:srgbClr val="000000"/>
              </a:buClr>
              <a:buSzPts val="2000"/>
              <a:buFont typeface="Arial"/>
              <a:buChar char="❏"/>
            </a:pPr>
            <a:r>
              <a:rPr lang="en-US" sz="2000">
                <a:solidFill>
                  <a:srgbClr val="000000"/>
                </a:solidFill>
              </a:rPr>
              <a:t> City have City_Id, City_name, Population, Income, Zip_code</a:t>
            </a:r>
            <a:endParaRPr sz="2000">
              <a:solidFill>
                <a:srgbClr val="000000"/>
              </a:solidFill>
            </a:endParaRPr>
          </a:p>
          <a:p>
            <a:pPr indent="-355600" lvl="0" marL="457200" marR="0" rtl="0" algn="l">
              <a:lnSpc>
                <a:spcPct val="115000"/>
              </a:lnSpc>
              <a:spcBef>
                <a:spcPts val="0"/>
              </a:spcBef>
              <a:spcAft>
                <a:spcPts val="0"/>
              </a:spcAft>
              <a:buClr>
                <a:srgbClr val="000000"/>
              </a:buClr>
              <a:buSzPts val="2000"/>
              <a:buFont typeface="Arial"/>
              <a:buChar char="❏"/>
            </a:pPr>
            <a:r>
              <a:rPr lang="en-US" sz="2000">
                <a:solidFill>
                  <a:srgbClr val="000000"/>
                </a:solidFill>
              </a:rPr>
              <a:t>Pharmacy_details have Pharmacy_Id, Pharmacy_name, City_Id</a:t>
            </a:r>
            <a:endParaRPr sz="2000">
              <a:solidFill>
                <a:srgbClr val="000000"/>
              </a:solidFill>
            </a:endParaRPr>
          </a:p>
          <a:p>
            <a:pPr indent="-355600" lvl="0" marL="457200" marR="0" rtl="0" algn="l">
              <a:lnSpc>
                <a:spcPct val="115000"/>
              </a:lnSpc>
              <a:spcBef>
                <a:spcPts val="0"/>
              </a:spcBef>
              <a:spcAft>
                <a:spcPts val="0"/>
              </a:spcAft>
              <a:buClr>
                <a:srgbClr val="000000"/>
              </a:buClr>
              <a:buSzPts val="2000"/>
              <a:buFont typeface="Arial"/>
              <a:buChar char="❏"/>
            </a:pPr>
            <a:r>
              <a:rPr lang="en-US" sz="2000">
                <a:solidFill>
                  <a:srgbClr val="000000"/>
                </a:solidFill>
              </a:rPr>
              <a:t>Company_type have Pharmacy_name, Pharmacy_Id, Pharmacy_business</a:t>
            </a:r>
            <a:endParaRPr sz="2000">
              <a:solidFill>
                <a:srgbClr val="000000"/>
              </a:solidFill>
            </a:endParaRPr>
          </a:p>
          <a:p>
            <a:pPr indent="-251459" lvl="0" marL="342900" rtl="0" algn="l">
              <a:spcBef>
                <a:spcPts val="1000"/>
              </a:spcBef>
              <a:spcAft>
                <a:spcPts val="0"/>
              </a:spcAft>
              <a:buSzPts val="1440"/>
              <a:buFont typeface="Noto Sans Symbols"/>
              <a:buNone/>
            </a:pPr>
            <a:r>
              <a:t/>
            </a:r>
            <a:endParaRPr/>
          </a:p>
        </p:txBody>
      </p:sp>
      <p:sp>
        <p:nvSpPr>
          <p:cNvPr id="276" name="Google Shape;276;p4"/>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5"/>
          <p:cNvSpPr txBox="1"/>
          <p:nvPr>
            <p:ph type="title"/>
          </p:nvPr>
        </p:nvSpPr>
        <p:spPr>
          <a:xfrm>
            <a:off x="1154954" y="973669"/>
            <a:ext cx="8825659"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2. BUSINESS CASE</a:t>
            </a:r>
            <a:endParaRPr/>
          </a:p>
        </p:txBody>
      </p:sp>
      <p:sp>
        <p:nvSpPr>
          <p:cNvPr id="282" name="Google Shape;282;p5"/>
          <p:cNvSpPr txBox="1"/>
          <p:nvPr>
            <p:ph idx="1" type="body"/>
          </p:nvPr>
        </p:nvSpPr>
        <p:spPr>
          <a:xfrm>
            <a:off x="471725" y="2603500"/>
            <a:ext cx="11506500" cy="3903900"/>
          </a:xfrm>
          <a:prstGeom prst="rect">
            <a:avLst/>
          </a:prstGeom>
          <a:noFill/>
          <a:ln>
            <a:noFill/>
          </a:ln>
        </p:spPr>
        <p:txBody>
          <a:bodyPr anchorCtr="0" anchor="t" bIns="45700" lIns="91425" spcFirstLastPara="1" rIns="91425" wrap="square" tIns="45700">
            <a:normAutofit/>
          </a:bodyPr>
          <a:lstStyle/>
          <a:p>
            <a:pPr indent="-400050" lvl="0" marL="457200" marR="0" rtl="0" algn="l">
              <a:lnSpc>
                <a:spcPct val="150000"/>
              </a:lnSpc>
              <a:spcBef>
                <a:spcPts val="1000"/>
              </a:spcBef>
              <a:spcAft>
                <a:spcPts val="0"/>
              </a:spcAft>
              <a:buClr>
                <a:srgbClr val="000000"/>
              </a:buClr>
              <a:buSzPts val="2700"/>
              <a:buFont typeface="Century Gothic"/>
              <a:buChar char="❏"/>
            </a:pPr>
            <a:r>
              <a:rPr lang="en-US" sz="2600">
                <a:solidFill>
                  <a:srgbClr val="000000"/>
                </a:solidFill>
              </a:rPr>
              <a:t>Our goal through this project is to create a database that could keep track of all the essential information about the Healthcare facilities in CT which can benefit both the public and private sector organizations as well as patients who are seeking the right kind of care.</a:t>
            </a:r>
            <a:endParaRPr sz="2700">
              <a:solidFill>
                <a:srgbClr val="000000"/>
              </a:solidFill>
            </a:endParaRPr>
          </a:p>
          <a:p>
            <a:pPr indent="-251459" lvl="0" marL="342900" rtl="0" algn="l">
              <a:spcBef>
                <a:spcPts val="0"/>
              </a:spcBef>
              <a:spcAft>
                <a:spcPts val="0"/>
              </a:spcAft>
              <a:buSzPts val="1440"/>
              <a:buNone/>
            </a:pPr>
            <a:r>
              <a:t/>
            </a:r>
            <a:endParaRPr/>
          </a:p>
        </p:txBody>
      </p:sp>
      <p:sp>
        <p:nvSpPr>
          <p:cNvPr id="283" name="Google Shape;283;p5"/>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6"/>
          <p:cNvSpPr txBox="1"/>
          <p:nvPr>
            <p:ph type="title"/>
          </p:nvPr>
        </p:nvSpPr>
        <p:spPr>
          <a:xfrm>
            <a:off x="1154954" y="973669"/>
            <a:ext cx="8825659"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3. Initial ER DIAGRAM</a:t>
            </a:r>
            <a:endParaRPr/>
          </a:p>
        </p:txBody>
      </p:sp>
      <p:pic>
        <p:nvPicPr>
          <p:cNvPr descr="Chart, diagram&#10;&#10;Description automatically generated" id="289" name="Google Shape;289;p6"/>
          <p:cNvPicPr preferRelativeResize="0"/>
          <p:nvPr>
            <p:ph idx="1" type="body"/>
          </p:nvPr>
        </p:nvPicPr>
        <p:blipFill rotWithShape="1">
          <a:blip r:embed="rId3">
            <a:alphaModFix/>
          </a:blip>
          <a:srcRect b="0" l="0" r="0" t="0"/>
          <a:stretch/>
        </p:blipFill>
        <p:spPr>
          <a:xfrm>
            <a:off x="838525" y="2554125"/>
            <a:ext cx="4834200" cy="3570000"/>
          </a:xfrm>
          <a:prstGeom prst="rect">
            <a:avLst/>
          </a:prstGeom>
          <a:noFill/>
          <a:ln>
            <a:noFill/>
          </a:ln>
        </p:spPr>
      </p:pic>
      <p:pic>
        <p:nvPicPr>
          <p:cNvPr id="290" name="Google Shape;290;p6"/>
          <p:cNvPicPr preferRelativeResize="0"/>
          <p:nvPr/>
        </p:nvPicPr>
        <p:blipFill>
          <a:blip r:embed="rId4">
            <a:alphaModFix/>
          </a:blip>
          <a:stretch>
            <a:fillRect/>
          </a:stretch>
        </p:blipFill>
        <p:spPr>
          <a:xfrm>
            <a:off x="6106475" y="2554125"/>
            <a:ext cx="5577351" cy="3082250"/>
          </a:xfrm>
          <a:prstGeom prst="rect">
            <a:avLst/>
          </a:prstGeom>
          <a:noFill/>
          <a:ln>
            <a:noFill/>
          </a:ln>
        </p:spPr>
      </p:pic>
      <p:sp>
        <p:nvSpPr>
          <p:cNvPr id="291" name="Google Shape;291;p6"/>
          <p:cNvSpPr txBox="1"/>
          <p:nvPr/>
        </p:nvSpPr>
        <p:spPr>
          <a:xfrm>
            <a:off x="2361175" y="6124125"/>
            <a:ext cx="1788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Century Gothic"/>
                <a:ea typeface="Century Gothic"/>
                <a:cs typeface="Century Gothic"/>
                <a:sym typeface="Century Gothic"/>
              </a:rPr>
              <a:t>First Iteration</a:t>
            </a:r>
            <a:endParaRPr sz="2000">
              <a:latin typeface="Century Gothic"/>
              <a:ea typeface="Century Gothic"/>
              <a:cs typeface="Century Gothic"/>
              <a:sym typeface="Century Gothic"/>
            </a:endParaRPr>
          </a:p>
        </p:txBody>
      </p:sp>
      <p:sp>
        <p:nvSpPr>
          <p:cNvPr id="292" name="Google Shape;292;p6"/>
          <p:cNvSpPr txBox="1"/>
          <p:nvPr/>
        </p:nvSpPr>
        <p:spPr>
          <a:xfrm>
            <a:off x="7395138" y="5867325"/>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solidFill>
                  <a:schemeClr val="dk1"/>
                </a:solidFill>
                <a:latin typeface="Century Gothic"/>
                <a:ea typeface="Century Gothic"/>
                <a:cs typeface="Century Gothic"/>
                <a:sym typeface="Century Gothic"/>
              </a:rPr>
              <a:t>Second</a:t>
            </a:r>
            <a:r>
              <a:rPr lang="en-US" sz="2000">
                <a:solidFill>
                  <a:schemeClr val="dk1"/>
                </a:solidFill>
                <a:latin typeface="Century Gothic"/>
                <a:ea typeface="Century Gothic"/>
                <a:cs typeface="Century Gothic"/>
                <a:sym typeface="Century Gothic"/>
              </a:rPr>
              <a:t> Iteration</a:t>
            </a:r>
            <a:endParaRPr sz="2000">
              <a:solidFill>
                <a:schemeClr val="dk1"/>
              </a:solidFill>
              <a:latin typeface="Century Gothic"/>
              <a:ea typeface="Century Gothic"/>
              <a:cs typeface="Century Gothic"/>
              <a:sym typeface="Century Gothic"/>
            </a:endParaRPr>
          </a:p>
        </p:txBody>
      </p:sp>
      <p:sp>
        <p:nvSpPr>
          <p:cNvPr id="293" name="Google Shape;293;p6"/>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g1abf9c71da1_2_1"/>
          <p:cNvSpPr txBox="1"/>
          <p:nvPr>
            <p:ph type="title"/>
          </p:nvPr>
        </p:nvSpPr>
        <p:spPr>
          <a:xfrm>
            <a:off x="1154954" y="973669"/>
            <a:ext cx="8825700" cy="707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3. Final ER DIAGRAM</a:t>
            </a:r>
            <a:endParaRPr/>
          </a:p>
        </p:txBody>
      </p:sp>
      <p:pic>
        <p:nvPicPr>
          <p:cNvPr id="299" name="Google Shape;299;g1abf9c71da1_2_1"/>
          <p:cNvPicPr preferRelativeResize="0"/>
          <p:nvPr/>
        </p:nvPicPr>
        <p:blipFill>
          <a:blip r:embed="rId3">
            <a:alphaModFix/>
          </a:blip>
          <a:stretch>
            <a:fillRect/>
          </a:stretch>
        </p:blipFill>
        <p:spPr>
          <a:xfrm>
            <a:off x="2089300" y="2441500"/>
            <a:ext cx="8013399" cy="3910549"/>
          </a:xfrm>
          <a:prstGeom prst="rect">
            <a:avLst/>
          </a:prstGeom>
          <a:noFill/>
          <a:ln>
            <a:noFill/>
          </a:ln>
        </p:spPr>
      </p:pic>
      <p:sp>
        <p:nvSpPr>
          <p:cNvPr id="300" name="Google Shape;300;g1abf9c71da1_2_1"/>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7"/>
          <p:cNvSpPr txBox="1"/>
          <p:nvPr>
            <p:ph type="title"/>
          </p:nvPr>
        </p:nvSpPr>
        <p:spPr>
          <a:xfrm>
            <a:off x="1154954" y="973669"/>
            <a:ext cx="8825659"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4. REPORTS &amp; ANALYSIS</a:t>
            </a:r>
            <a:endParaRPr/>
          </a:p>
          <a:p>
            <a:pPr indent="0" lvl="0" marL="0" rtl="0" algn="l">
              <a:spcBef>
                <a:spcPts val="0"/>
              </a:spcBef>
              <a:spcAft>
                <a:spcPts val="0"/>
              </a:spcAft>
              <a:buClr>
                <a:schemeClr val="lt2"/>
              </a:buClr>
              <a:buSzPts val="3600"/>
              <a:buFont typeface="Century Gothic"/>
              <a:buNone/>
            </a:pPr>
            <a:r>
              <a:rPr lang="en-US" sz="2500"/>
              <a:t>i) </a:t>
            </a:r>
            <a:r>
              <a:rPr lang="en-US" sz="2500"/>
              <a:t>Number of visits in a hospital for certain type?</a:t>
            </a:r>
            <a:endParaRPr sz="2500"/>
          </a:p>
        </p:txBody>
      </p:sp>
      <p:sp>
        <p:nvSpPr>
          <p:cNvPr id="306" name="Google Shape;306;p7"/>
          <p:cNvSpPr txBox="1"/>
          <p:nvPr>
            <p:ph idx="1" type="body"/>
          </p:nvPr>
        </p:nvSpPr>
        <p:spPr>
          <a:xfrm>
            <a:off x="0" y="2603500"/>
            <a:ext cx="6136800" cy="3416400"/>
          </a:xfrm>
          <a:prstGeom prst="rect">
            <a:avLst/>
          </a:prstGeom>
          <a:noFill/>
          <a:ln>
            <a:noFill/>
          </a:ln>
        </p:spPr>
        <p:txBody>
          <a:bodyPr anchorCtr="0" anchor="t" bIns="45700" lIns="91425" spcFirstLastPara="1" rIns="91425" wrap="square" tIns="45700">
            <a:normAutofit/>
          </a:bodyPr>
          <a:lstStyle/>
          <a:p>
            <a:pPr indent="-323850" lvl="0" marL="457200" rtl="0" algn="just">
              <a:spcBef>
                <a:spcPts val="0"/>
              </a:spcBef>
              <a:spcAft>
                <a:spcPts val="0"/>
              </a:spcAft>
              <a:buSzPts val="1500"/>
              <a:buChar char="❏"/>
            </a:pPr>
            <a:r>
              <a:rPr lang="en-US" sz="2500">
                <a:solidFill>
                  <a:srgbClr val="000000"/>
                </a:solidFill>
              </a:rPr>
              <a:t>We took three different types of visits in the dataset.</a:t>
            </a:r>
            <a:endParaRPr sz="2500">
              <a:solidFill>
                <a:srgbClr val="000000"/>
              </a:solidFill>
            </a:endParaRPr>
          </a:p>
          <a:p>
            <a:pPr indent="-323850" lvl="0" marL="457200" marR="0" rtl="0" algn="just">
              <a:lnSpc>
                <a:spcPct val="100000"/>
              </a:lnSpc>
              <a:spcBef>
                <a:spcPts val="0"/>
              </a:spcBef>
              <a:spcAft>
                <a:spcPts val="0"/>
              </a:spcAft>
              <a:buSzPts val="1500"/>
              <a:buChar char="❏"/>
            </a:pPr>
            <a:r>
              <a:rPr lang="en-US" sz="2500">
                <a:solidFill>
                  <a:srgbClr val="000000"/>
                </a:solidFill>
              </a:rPr>
              <a:t>We can see that the number of visits in the Emergency Room are more than any other type.</a:t>
            </a:r>
            <a:endParaRPr sz="2500">
              <a:solidFill>
                <a:srgbClr val="000000"/>
              </a:solidFill>
            </a:endParaRPr>
          </a:p>
          <a:p>
            <a:pPr indent="-323850" lvl="0" marL="457200" rtl="0" algn="just">
              <a:spcBef>
                <a:spcPts val="0"/>
              </a:spcBef>
              <a:spcAft>
                <a:spcPts val="0"/>
              </a:spcAft>
              <a:buSzPts val="1500"/>
              <a:buChar char="❏"/>
            </a:pPr>
            <a:r>
              <a:rPr lang="en-US" sz="2500">
                <a:solidFill>
                  <a:srgbClr val="000000"/>
                </a:solidFill>
              </a:rPr>
              <a:t>This shows that the hospitals should be prepared for more number of emergency rooms.</a:t>
            </a:r>
            <a:endParaRPr sz="1500"/>
          </a:p>
        </p:txBody>
      </p:sp>
      <p:pic>
        <p:nvPicPr>
          <p:cNvPr id="307" name="Google Shape;307;p7"/>
          <p:cNvPicPr preferRelativeResize="0"/>
          <p:nvPr/>
        </p:nvPicPr>
        <p:blipFill>
          <a:blip r:embed="rId3">
            <a:alphaModFix/>
          </a:blip>
          <a:stretch>
            <a:fillRect/>
          </a:stretch>
        </p:blipFill>
        <p:spPr>
          <a:xfrm>
            <a:off x="6136875" y="2603500"/>
            <a:ext cx="5743552" cy="3416300"/>
          </a:xfrm>
          <a:prstGeom prst="rect">
            <a:avLst/>
          </a:prstGeom>
          <a:noFill/>
          <a:ln>
            <a:noFill/>
          </a:ln>
        </p:spPr>
      </p:pic>
      <p:sp>
        <p:nvSpPr>
          <p:cNvPr id="308" name="Google Shape;308;p7"/>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g18027e05f1e_0_6"/>
          <p:cNvSpPr txBox="1"/>
          <p:nvPr>
            <p:ph type="title"/>
          </p:nvPr>
        </p:nvSpPr>
        <p:spPr>
          <a:xfrm>
            <a:off x="1154954" y="973669"/>
            <a:ext cx="8825700" cy="707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4. REPORTS &amp; ANALYSIS</a:t>
            </a:r>
            <a:endParaRPr/>
          </a:p>
          <a:p>
            <a:pPr indent="0" lvl="0" marL="0" rtl="0" algn="l">
              <a:spcBef>
                <a:spcPts val="0"/>
              </a:spcBef>
              <a:spcAft>
                <a:spcPts val="0"/>
              </a:spcAft>
              <a:buClr>
                <a:schemeClr val="lt2"/>
              </a:buClr>
              <a:buSzPts val="3600"/>
              <a:buFont typeface="Century Gothic"/>
              <a:buNone/>
            </a:pPr>
            <a:r>
              <a:rPr lang="en-US" sz="2500"/>
              <a:t>ii) </a:t>
            </a:r>
            <a:r>
              <a:rPr lang="en-US" sz="2500"/>
              <a:t>Number of visits in a hospital for certain type in particular hospitals?</a:t>
            </a:r>
            <a:endParaRPr sz="2500"/>
          </a:p>
        </p:txBody>
      </p:sp>
      <p:sp>
        <p:nvSpPr>
          <p:cNvPr id="314" name="Google Shape;314;g18027e05f1e_0_6"/>
          <p:cNvSpPr txBox="1"/>
          <p:nvPr>
            <p:ph idx="1" type="body"/>
          </p:nvPr>
        </p:nvSpPr>
        <p:spPr>
          <a:xfrm>
            <a:off x="620600" y="2524850"/>
            <a:ext cx="5516100" cy="3416400"/>
          </a:xfrm>
          <a:prstGeom prst="rect">
            <a:avLst/>
          </a:prstGeom>
          <a:noFill/>
          <a:ln>
            <a:noFill/>
          </a:ln>
        </p:spPr>
        <p:txBody>
          <a:bodyPr anchorCtr="0" anchor="t" bIns="45700" lIns="91425" spcFirstLastPara="1" rIns="91425" wrap="square" tIns="45700">
            <a:normAutofit lnSpcReduction="10000"/>
          </a:bodyPr>
          <a:lstStyle/>
          <a:p>
            <a:pPr indent="-323850" lvl="0" marL="457200" marR="0" rtl="0" algn="just">
              <a:lnSpc>
                <a:spcPct val="100000"/>
              </a:lnSpc>
              <a:spcBef>
                <a:spcPts val="0"/>
              </a:spcBef>
              <a:spcAft>
                <a:spcPts val="0"/>
              </a:spcAft>
              <a:buSzPts val="1500"/>
              <a:buChar char="❏"/>
            </a:pPr>
            <a:r>
              <a:rPr lang="en-US" sz="2500">
                <a:solidFill>
                  <a:srgbClr val="000000"/>
                </a:solidFill>
              </a:rPr>
              <a:t>This displays the number of </a:t>
            </a:r>
            <a:r>
              <a:rPr lang="en-US" sz="2500">
                <a:solidFill>
                  <a:srgbClr val="000000"/>
                </a:solidFill>
              </a:rPr>
              <a:t>patients</a:t>
            </a:r>
            <a:r>
              <a:rPr lang="en-US" sz="2500">
                <a:solidFill>
                  <a:srgbClr val="000000"/>
                </a:solidFill>
              </a:rPr>
              <a:t> who visited a particular hospital for different types of reasons.</a:t>
            </a:r>
            <a:endParaRPr sz="2500">
              <a:solidFill>
                <a:srgbClr val="000000"/>
              </a:solidFill>
            </a:endParaRPr>
          </a:p>
          <a:p>
            <a:pPr indent="-323850" lvl="0" marL="457200" marR="0" rtl="0" algn="just">
              <a:lnSpc>
                <a:spcPct val="100000"/>
              </a:lnSpc>
              <a:spcBef>
                <a:spcPts val="0"/>
              </a:spcBef>
              <a:spcAft>
                <a:spcPts val="0"/>
              </a:spcAft>
              <a:buSzPts val="1500"/>
              <a:buChar char="❏"/>
            </a:pPr>
            <a:r>
              <a:rPr lang="en-US" sz="2500">
                <a:solidFill>
                  <a:srgbClr val="000000"/>
                </a:solidFill>
              </a:rPr>
              <a:t>This can help the public and private hospitals to ensure there is enough staffings of MDs, surgeons and specialists. </a:t>
            </a:r>
            <a:endParaRPr sz="2300"/>
          </a:p>
          <a:p>
            <a:pPr indent="0" lvl="0" marL="457200" rtl="0" algn="l">
              <a:spcBef>
                <a:spcPts val="0"/>
              </a:spcBef>
              <a:spcAft>
                <a:spcPts val="0"/>
              </a:spcAft>
              <a:buNone/>
            </a:pPr>
            <a:r>
              <a:t/>
            </a:r>
            <a:endParaRPr sz="2300"/>
          </a:p>
        </p:txBody>
      </p:sp>
      <p:pic>
        <p:nvPicPr>
          <p:cNvPr id="315" name="Google Shape;315;g18027e05f1e_0_6"/>
          <p:cNvPicPr preferRelativeResize="0"/>
          <p:nvPr/>
        </p:nvPicPr>
        <p:blipFill>
          <a:blip r:embed="rId3">
            <a:alphaModFix/>
          </a:blip>
          <a:stretch>
            <a:fillRect/>
          </a:stretch>
        </p:blipFill>
        <p:spPr>
          <a:xfrm>
            <a:off x="6136750" y="2524852"/>
            <a:ext cx="5750451" cy="3416400"/>
          </a:xfrm>
          <a:prstGeom prst="rect">
            <a:avLst/>
          </a:prstGeom>
          <a:noFill/>
          <a:ln>
            <a:noFill/>
          </a:ln>
        </p:spPr>
      </p:pic>
      <p:sp>
        <p:nvSpPr>
          <p:cNvPr id="316" name="Google Shape;316;g18027e05f1e_0_6"/>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2022-12-06T21:39:48Z</dcterms:created>
  <dc:creator>Kunal Lawangare</dc:creator>
</cp:coreProperties>
</file>